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6" r:id="rId1"/>
    <p:sldMasterId id="2147484316" r:id="rId2"/>
    <p:sldMasterId id="2147484328" r:id="rId3"/>
    <p:sldMasterId id="2147484339" r:id="rId4"/>
    <p:sldMasterId id="2147484369" r:id="rId5"/>
    <p:sldMasterId id="2147484396" r:id="rId6"/>
    <p:sldMasterId id="2147484410" r:id="rId7"/>
    <p:sldMasterId id="2147484422" r:id="rId8"/>
    <p:sldMasterId id="2147484434" r:id="rId9"/>
    <p:sldMasterId id="2147484446" r:id="rId10"/>
    <p:sldMasterId id="2147484458" r:id="rId11"/>
    <p:sldMasterId id="2147484470" r:id="rId12"/>
  </p:sldMasterIdLst>
  <p:notesMasterIdLst>
    <p:notesMasterId r:id="rId74"/>
  </p:notesMasterIdLst>
  <p:handoutMasterIdLst>
    <p:handoutMasterId r:id="rId75"/>
  </p:handoutMasterIdLst>
  <p:sldIdLst>
    <p:sldId id="1205" r:id="rId13"/>
    <p:sldId id="268" r:id="rId14"/>
    <p:sldId id="315" r:id="rId15"/>
    <p:sldId id="1207" r:id="rId16"/>
    <p:sldId id="1210" r:id="rId17"/>
    <p:sldId id="270" r:id="rId18"/>
    <p:sldId id="1194" r:id="rId19"/>
    <p:sldId id="1195" r:id="rId20"/>
    <p:sldId id="1232" r:id="rId21"/>
    <p:sldId id="328" r:id="rId22"/>
    <p:sldId id="1247" r:id="rId23"/>
    <p:sldId id="1197" r:id="rId24"/>
    <p:sldId id="1173" r:id="rId25"/>
    <p:sldId id="335" r:id="rId26"/>
    <p:sldId id="350" r:id="rId27"/>
    <p:sldId id="338" r:id="rId28"/>
    <p:sldId id="343" r:id="rId29"/>
    <p:sldId id="337" r:id="rId30"/>
    <p:sldId id="348" r:id="rId31"/>
    <p:sldId id="1198" r:id="rId32"/>
    <p:sldId id="1200" r:id="rId33"/>
    <p:sldId id="1201" r:id="rId34"/>
    <p:sldId id="1209" r:id="rId35"/>
    <p:sldId id="1237" r:id="rId36"/>
    <p:sldId id="1235" r:id="rId37"/>
    <p:sldId id="1239" r:id="rId38"/>
    <p:sldId id="332" r:id="rId39"/>
    <p:sldId id="331" r:id="rId40"/>
    <p:sldId id="330" r:id="rId41"/>
    <p:sldId id="340" r:id="rId42"/>
    <p:sldId id="346" r:id="rId43"/>
    <p:sldId id="354" r:id="rId44"/>
    <p:sldId id="317" r:id="rId45"/>
    <p:sldId id="318" r:id="rId46"/>
    <p:sldId id="319" r:id="rId47"/>
    <p:sldId id="364" r:id="rId48"/>
    <p:sldId id="365" r:id="rId49"/>
    <p:sldId id="1212" r:id="rId50"/>
    <p:sldId id="368" r:id="rId51"/>
    <p:sldId id="369" r:id="rId52"/>
    <p:sldId id="370" r:id="rId53"/>
    <p:sldId id="371" r:id="rId54"/>
    <p:sldId id="1248" r:id="rId55"/>
    <p:sldId id="1249" r:id="rId56"/>
    <p:sldId id="1250" r:id="rId57"/>
    <p:sldId id="1251" r:id="rId58"/>
    <p:sldId id="1252" r:id="rId59"/>
    <p:sldId id="1253" r:id="rId60"/>
    <p:sldId id="321" r:id="rId61"/>
    <p:sldId id="356" r:id="rId62"/>
    <p:sldId id="1241" r:id="rId63"/>
    <p:sldId id="1242" r:id="rId64"/>
    <p:sldId id="1243" r:id="rId65"/>
    <p:sldId id="1244" r:id="rId66"/>
    <p:sldId id="1245" r:id="rId67"/>
    <p:sldId id="1246" r:id="rId68"/>
    <p:sldId id="257" r:id="rId69"/>
    <p:sldId id="1240" r:id="rId70"/>
    <p:sldId id="1218" r:id="rId71"/>
    <p:sldId id="1226" r:id="rId72"/>
    <p:sldId id="1221" r:id="rId7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Dunkelberg" initials="A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8000"/>
    <a:srgbClr val="FFFFCC"/>
    <a:srgbClr val="0033CC"/>
    <a:srgbClr val="00778B"/>
    <a:srgbClr val="FF6600"/>
    <a:srgbClr val="009EB8"/>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60606" autoAdjust="0"/>
  </p:normalViewPr>
  <p:slideViewPr>
    <p:cSldViewPr snapToGrid="0">
      <p:cViewPr>
        <p:scale>
          <a:sx n="60" d="100"/>
          <a:sy n="60" d="100"/>
        </p:scale>
        <p:origin x="568" y="427"/>
      </p:cViewPr>
      <p:guideLst/>
    </p:cSldViewPr>
  </p:slideViewPr>
  <p:notesTextViewPr>
    <p:cViewPr>
      <p:scale>
        <a:sx n="1" d="1"/>
        <a:sy n="1" d="1"/>
      </p:scale>
      <p:origin x="0" y="0"/>
    </p:cViewPr>
  </p:notesTextViewPr>
  <p:sorterViewPr>
    <p:cViewPr>
      <p:scale>
        <a:sx n="140" d="100"/>
        <a:sy n="140" d="100"/>
      </p:scale>
      <p:origin x="0" y="0"/>
    </p:cViewPr>
  </p:sorterViewPr>
  <p:notesViewPr>
    <p:cSldViewPr snapToGrid="0" showGuides="1">
      <p:cViewPr>
        <p:scale>
          <a:sx n="110" d="100"/>
          <a:sy n="110" d="100"/>
        </p:scale>
        <p:origin x="2131" y="-1243"/>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pogue\Documents\data\comparison%20of%20weekly%20Marketplace%20enrollment%20in%20Tex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pogue\Documents\data\2023%20Marketplace\Texas%202023%20OE%20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20" baseline="0">
                <a:solidFill>
                  <a:schemeClr val="dk1">
                    <a:lumMod val="50000"/>
                    <a:lumOff val="50000"/>
                  </a:schemeClr>
                </a:solidFill>
                <a:latin typeface="+mn-lt"/>
                <a:ea typeface="+mn-ea"/>
                <a:cs typeface="+mn-cs"/>
              </a:defRPr>
            </a:pPr>
            <a:r>
              <a:rPr lang="en-US" sz="2000" smtClean="0"/>
              <a:t>Texas </a:t>
            </a:r>
            <a:r>
              <a:rPr lang="en-US" sz="2000" dirty="0"/>
              <a:t>Marketplace Open Enrollment Totals, 2014-2023 </a:t>
            </a:r>
          </a:p>
        </c:rich>
      </c:tx>
      <c:layout/>
      <c:overlay val="0"/>
      <c:spPr>
        <a:noFill/>
        <a:ln>
          <a:noFill/>
        </a:ln>
        <a:effectLst/>
      </c:spPr>
      <c:txPr>
        <a:bodyPr rot="0" spcFirstLastPara="1" vertOverflow="ellipsis" vert="horz" wrap="square" anchor="ctr" anchorCtr="1"/>
        <a:lstStyle/>
        <a:p>
          <a:pPr>
            <a:defRPr sz="20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manualLayout>
          <c:layoutTarget val="inner"/>
          <c:xMode val="edge"/>
          <c:yMode val="edge"/>
          <c:x val="0.13693975936551961"/>
          <c:y val="0.15921529897930781"/>
          <c:w val="0.80066430292704638"/>
          <c:h val="0.74319954167114988"/>
        </c:manualLayout>
      </c:layout>
      <c:lineChart>
        <c:grouping val="standard"/>
        <c:varyColors val="0"/>
        <c:ser>
          <c:idx val="0"/>
          <c:order val="0"/>
          <c:spPr>
            <a:ln w="31750" cap="rnd" cmpd="sng" algn="ctr">
              <a:solidFill>
                <a:schemeClr val="accent1"/>
              </a:solidFill>
              <a:round/>
            </a:ln>
            <a:effectLst/>
          </c:spPr>
          <c:marker>
            <c:symbol val="none"/>
          </c:marker>
          <c:dLbls>
            <c:dLbl>
              <c:idx val="1"/>
              <c:layout>
                <c:manualLayout>
                  <c:x val="-7.18982210557014E-2"/>
                  <c:y val="5.6858564321250887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D7C-4DF7-88BD-4AB0EA270E85}"/>
                </c:ext>
              </c:extLst>
            </c:dLbl>
            <c:dLbl>
              <c:idx val="2"/>
              <c:layout>
                <c:manualLayout>
                  <c:x val="-5.6183870880419012E-2"/>
                  <c:y val="-1.137179565556381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D7C-4DF7-88BD-4AB0EA270E85}"/>
                </c:ext>
              </c:extLst>
            </c:dLbl>
            <c:dLbl>
              <c:idx val="3"/>
              <c:layout>
                <c:manualLayout>
                  <c:x val="-6.2638961796442114E-2"/>
                  <c:y val="8.528784648187633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D7C-4DF7-88BD-4AB0EA270E85}"/>
                </c:ext>
              </c:extLst>
            </c:dLbl>
            <c:dLbl>
              <c:idx val="4"/>
              <c:layout>
                <c:manualLayout>
                  <c:x val="-5.7083406240886626E-2"/>
                  <c:y val="1.70575692963752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D7C-4DF7-88BD-4AB0EA270E85}"/>
                </c:ext>
              </c:extLst>
            </c:dLbl>
            <c:dLbl>
              <c:idx val="5"/>
              <c:layout>
                <c:manualLayout>
                  <c:x val="-5.5231554389034702E-2"/>
                  <c:y val="2.55863539445628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D7C-4DF7-88BD-4AB0EA270E85}"/>
                </c:ext>
              </c:extLst>
            </c:dLbl>
            <c:dLbl>
              <c:idx val="6"/>
              <c:layout>
                <c:manualLayout>
                  <c:x val="-5.5231554389034702E-2"/>
                  <c:y val="-8.528784648187633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D7C-4DF7-88BD-4AB0EA270E85}"/>
                </c:ext>
              </c:extLst>
            </c:dLbl>
            <c:dLbl>
              <c:idx val="7"/>
              <c:layout>
                <c:manualLayout>
                  <c:x val="-3.0205145839525858E-2"/>
                  <c:y val="0"/>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D7C-4DF7-88BD-4AB0EA270E85}"/>
                </c:ext>
              </c:extLst>
            </c:dLbl>
            <c:dLbl>
              <c:idx val="8"/>
              <c:layout>
                <c:manualLayout>
                  <c:x val="-5.9469806513067491E-2"/>
                  <c:y val="-2.2246461717780686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D7C-4DF7-88BD-4AB0EA270E85}"/>
                </c:ext>
              </c:extLst>
            </c:dLbl>
            <c:dLbl>
              <c:idx val="9"/>
              <c:layout>
                <c:manualLayout>
                  <c:x val="-3.6510336358127317E-2"/>
                  <c:y val="-2.5301408901702696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D7C-4DF7-88BD-4AB0EA270E8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'all year totals'!$B$2:$B$11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'all year totals'!$C$2:$C$11</c:f>
              <c:numCache>
                <c:formatCode>#,##0</c:formatCode>
                <c:ptCount val="10"/>
                <c:pt idx="0">
                  <c:v>733757</c:v>
                </c:pt>
                <c:pt idx="1">
                  <c:v>1205174</c:v>
                </c:pt>
                <c:pt idx="2">
                  <c:v>1306208</c:v>
                </c:pt>
                <c:pt idx="3">
                  <c:v>1227290</c:v>
                </c:pt>
                <c:pt idx="4">
                  <c:v>1126838</c:v>
                </c:pt>
                <c:pt idx="5">
                  <c:v>1087240</c:v>
                </c:pt>
                <c:pt idx="6">
                  <c:v>1116293</c:v>
                </c:pt>
                <c:pt idx="7">
                  <c:v>1291972</c:v>
                </c:pt>
                <c:pt idx="8">
                  <c:v>1840947</c:v>
                </c:pt>
                <c:pt idx="9">
                  <c:v>2410810</c:v>
                </c:pt>
              </c:numCache>
            </c:numRef>
          </c:val>
          <c:smooth val="0"/>
          <c:extLst>
            <c:ext xmlns:c16="http://schemas.microsoft.com/office/drawing/2014/chart" uri="{C3380CC4-5D6E-409C-BE32-E72D297353CC}">
              <c16:uniqueId val="{00000008-ED7C-4DF7-88BD-4AB0EA270E85}"/>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034447055"/>
        <c:axId val="1034444143"/>
      </c:lineChart>
      <c:catAx>
        <c:axId val="103444705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spc="20" baseline="0">
                <a:solidFill>
                  <a:schemeClr val="dk1">
                    <a:lumMod val="65000"/>
                    <a:lumOff val="35000"/>
                  </a:schemeClr>
                </a:solidFill>
                <a:latin typeface="+mn-lt"/>
                <a:ea typeface="+mn-ea"/>
                <a:cs typeface="+mn-cs"/>
              </a:defRPr>
            </a:pPr>
            <a:endParaRPr lang="en-US"/>
          </a:p>
        </c:txPr>
        <c:crossAx val="1034444143"/>
        <c:crosses val="autoZero"/>
        <c:auto val="1"/>
        <c:lblAlgn val="ctr"/>
        <c:lblOffset val="100"/>
        <c:noMultiLvlLbl val="0"/>
      </c:catAx>
      <c:valAx>
        <c:axId val="1034444143"/>
        <c:scaling>
          <c:orientation val="minMax"/>
          <c:max val="25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spc="20" baseline="0">
                <a:solidFill>
                  <a:schemeClr val="dk1">
                    <a:lumMod val="65000"/>
                    <a:lumOff val="35000"/>
                  </a:schemeClr>
                </a:solidFill>
                <a:latin typeface="+mn-lt"/>
                <a:ea typeface="+mn-ea"/>
                <a:cs typeface="+mn-cs"/>
              </a:defRPr>
            </a:pPr>
            <a:endParaRPr lang="en-US"/>
          </a:p>
        </c:txPr>
        <c:crossAx val="1034447055"/>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8670166229223"/>
          <c:y val="9.7443988474291698E-2"/>
          <c:w val="0.71242972022489526"/>
          <c:h val="0.79411806523316408"/>
        </c:manualLayout>
      </c:layout>
      <c:barChart>
        <c:barDir val="col"/>
        <c:grouping val="clustered"/>
        <c:varyColors val="0"/>
        <c:ser>
          <c:idx val="0"/>
          <c:order val="0"/>
          <c:tx>
            <c:strRef>
              <c:f>'metal level'!$C$30</c:f>
              <c:strCache>
                <c:ptCount val="1"/>
                <c:pt idx="0">
                  <c:v>2021</c:v>
                </c:pt>
              </c:strCache>
            </c:strRef>
          </c:tx>
          <c:spPr>
            <a:solidFill>
              <a:srgbClr val="FFC000"/>
            </a:solidFill>
            <a:ln>
              <a:noFill/>
            </a:ln>
            <a:effectLst/>
          </c:spPr>
          <c:invertIfNegative val="0"/>
          <c:dLbls>
            <c:dLbl>
              <c:idx val="0"/>
              <c:layout>
                <c:manualLayout>
                  <c:x val="-1.0050034516072311E-2"/>
                  <c:y val="-2.77796431212682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8CF-4424-B21A-BFF383BB6011}"/>
                </c:ext>
              </c:extLst>
            </c:dLbl>
            <c:dLbl>
              <c:idx val="1"/>
              <c:layout>
                <c:manualLayout>
                  <c:x val="-2.2047596218653417E-2"/>
                  <c:y val="4.72253933061559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8CF-4424-B21A-BFF383BB601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'metal level'!$D$29:$G$29</c:f>
              <c:strCache>
                <c:ptCount val="4"/>
                <c:pt idx="0">
                  <c:v>Catastrophic</c:v>
                </c:pt>
                <c:pt idx="1">
                  <c:v>Bronze</c:v>
                </c:pt>
                <c:pt idx="2">
                  <c:v>Silver </c:v>
                </c:pt>
                <c:pt idx="3">
                  <c:v>Gold</c:v>
                </c:pt>
              </c:strCache>
            </c:strRef>
          </c:cat>
          <c:val>
            <c:numRef>
              <c:f>'metal level'!$D$30:$G$30</c:f>
              <c:numCache>
                <c:formatCode>#,##0</c:formatCode>
                <c:ptCount val="4"/>
                <c:pt idx="0">
                  <c:v>7665</c:v>
                </c:pt>
                <c:pt idx="1">
                  <c:v>459801</c:v>
                </c:pt>
                <c:pt idx="2">
                  <c:v>757652</c:v>
                </c:pt>
                <c:pt idx="3">
                  <c:v>66854</c:v>
                </c:pt>
              </c:numCache>
            </c:numRef>
          </c:val>
          <c:extLst>
            <c:ext xmlns:c16="http://schemas.microsoft.com/office/drawing/2014/chart" uri="{C3380CC4-5D6E-409C-BE32-E72D297353CC}">
              <c16:uniqueId val="{00000000-E8CF-4424-B21A-BFF383BB6011}"/>
            </c:ext>
          </c:extLst>
        </c:ser>
        <c:ser>
          <c:idx val="1"/>
          <c:order val="1"/>
          <c:tx>
            <c:strRef>
              <c:f>'metal level'!$C$31</c:f>
              <c:strCache>
                <c:ptCount val="1"/>
                <c:pt idx="0">
                  <c:v>2022</c:v>
                </c:pt>
              </c:strCache>
            </c:strRef>
          </c:tx>
          <c:spPr>
            <a:solidFill>
              <a:schemeClr val="accent1"/>
            </a:solidFill>
            <a:ln>
              <a:noFill/>
            </a:ln>
            <a:effectLst/>
          </c:spPr>
          <c:invertIfNegative val="0"/>
          <c:dLbls>
            <c:dLbl>
              <c:idx val="1"/>
              <c:layout>
                <c:manualLayout>
                  <c:x val="-4.9331634046285502E-3"/>
                  <c:y val="5.555928624253640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8CF-4424-B21A-BFF383BB601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'metal level'!$D$29:$G$29</c:f>
              <c:strCache>
                <c:ptCount val="4"/>
                <c:pt idx="0">
                  <c:v>Catastrophic</c:v>
                </c:pt>
                <c:pt idx="1">
                  <c:v>Bronze</c:v>
                </c:pt>
                <c:pt idx="2">
                  <c:v>Silver </c:v>
                </c:pt>
                <c:pt idx="3">
                  <c:v>Gold</c:v>
                </c:pt>
              </c:strCache>
            </c:strRef>
          </c:cat>
          <c:val>
            <c:numRef>
              <c:f>'metal level'!$D$31:$G$31</c:f>
              <c:numCache>
                <c:formatCode>_(* #,##0_);_(* \(#,##0\);_(* "-"??_);_(@_)</c:formatCode>
                <c:ptCount val="4"/>
                <c:pt idx="0">
                  <c:v>6926</c:v>
                </c:pt>
                <c:pt idx="1">
                  <c:v>482684</c:v>
                </c:pt>
                <c:pt idx="2">
                  <c:v>1177870</c:v>
                </c:pt>
                <c:pt idx="3">
                  <c:v>173467</c:v>
                </c:pt>
              </c:numCache>
            </c:numRef>
          </c:val>
          <c:extLst>
            <c:ext xmlns:c16="http://schemas.microsoft.com/office/drawing/2014/chart" uri="{C3380CC4-5D6E-409C-BE32-E72D297353CC}">
              <c16:uniqueId val="{00000001-E8CF-4424-B21A-BFF383BB6011}"/>
            </c:ext>
          </c:extLst>
        </c:ser>
        <c:ser>
          <c:idx val="2"/>
          <c:order val="2"/>
          <c:tx>
            <c:strRef>
              <c:f>'metal level'!$C$32</c:f>
              <c:strCache>
                <c:ptCount val="1"/>
                <c:pt idx="0">
                  <c:v>2023</c:v>
                </c:pt>
              </c:strCache>
            </c:strRef>
          </c:tx>
          <c:spPr>
            <a:solidFill>
              <a:schemeClr val="accent3"/>
            </a:solidFill>
            <a:ln>
              <a:noFill/>
            </a:ln>
            <a:effectLst/>
          </c:spPr>
          <c:invertIfNegative val="0"/>
          <c:dLbls>
            <c:dLbl>
              <c:idx val="0"/>
              <c:layout>
                <c:manualLayout>
                  <c:x val="2.7348223597079956E-2"/>
                  <c:y val="1.11118572485071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8CF-4424-B21A-BFF383BB6011}"/>
                </c:ext>
              </c:extLst>
            </c:dLbl>
            <c:dLbl>
              <c:idx val="1"/>
              <c:layout>
                <c:manualLayout>
                  <c:x val="9.866367975968203E-3"/>
                  <c:y val="-2.77796431212682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8CF-4424-B21A-BFF383BB601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'metal level'!$D$29:$G$29</c:f>
              <c:strCache>
                <c:ptCount val="4"/>
                <c:pt idx="0">
                  <c:v>Catastrophic</c:v>
                </c:pt>
                <c:pt idx="1">
                  <c:v>Bronze</c:v>
                </c:pt>
                <c:pt idx="2">
                  <c:v>Silver </c:v>
                </c:pt>
                <c:pt idx="3">
                  <c:v>Gold</c:v>
                </c:pt>
              </c:strCache>
            </c:strRef>
          </c:cat>
          <c:val>
            <c:numRef>
              <c:f>'metal level'!$D$32:$G$32</c:f>
              <c:numCache>
                <c:formatCode>_(* #,##0_);_(* \(#,##0\);_(* "-"??_);_(@_)</c:formatCode>
                <c:ptCount val="4"/>
                <c:pt idx="0">
                  <c:v>3002</c:v>
                </c:pt>
                <c:pt idx="1">
                  <c:v>494127</c:v>
                </c:pt>
                <c:pt idx="2">
                  <c:v>1369498</c:v>
                </c:pt>
                <c:pt idx="3">
                  <c:v>544183</c:v>
                </c:pt>
              </c:numCache>
            </c:numRef>
          </c:val>
          <c:extLst>
            <c:ext xmlns:c16="http://schemas.microsoft.com/office/drawing/2014/chart" uri="{C3380CC4-5D6E-409C-BE32-E72D297353CC}">
              <c16:uniqueId val="{00000002-E8CF-4424-B21A-BFF383BB6011}"/>
            </c:ext>
          </c:extLst>
        </c:ser>
        <c:dLbls>
          <c:showLegendKey val="0"/>
          <c:showVal val="0"/>
          <c:showCatName val="0"/>
          <c:showSerName val="0"/>
          <c:showPercent val="0"/>
          <c:showBubbleSize val="0"/>
        </c:dLbls>
        <c:gapWidth val="219"/>
        <c:overlap val="-27"/>
        <c:axId val="825478512"/>
        <c:axId val="825476432"/>
      </c:barChart>
      <c:catAx>
        <c:axId val="82547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25476432"/>
        <c:crosses val="autoZero"/>
        <c:auto val="1"/>
        <c:lblAlgn val="ctr"/>
        <c:lblOffset val="100"/>
        <c:noMultiLvlLbl val="0"/>
      </c:catAx>
      <c:valAx>
        <c:axId val="825476432"/>
        <c:scaling>
          <c:orientation val="minMax"/>
          <c:max val="14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5478512"/>
        <c:crosses val="autoZero"/>
        <c:crossBetween val="between"/>
      </c:valAx>
      <c:spPr>
        <a:noFill/>
        <a:ln>
          <a:noFill/>
        </a:ln>
        <a:effectLst/>
      </c:spPr>
    </c:plotArea>
    <c:legend>
      <c:legendPos val="r"/>
      <c:layout>
        <c:manualLayout>
          <c:xMode val="edge"/>
          <c:yMode val="edge"/>
          <c:x val="0.87072456836156886"/>
          <c:y val="0.37878965188607372"/>
          <c:w val="0.12086979178502033"/>
          <c:h val="0.2368647676035989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69340A4-15FF-468F-A580-6923E89EAE5F}" type="datetimeFigureOut">
              <a:rPr lang="en-US" smtClean="0"/>
              <a:t>10/4/2023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9126142-A5CD-4C55-808B-81DC4B1B1620}" type="slidenum">
              <a:rPr lang="en-US" smtClean="0"/>
              <a:t>‹#›</a:t>
            </a:fld>
            <a:endParaRPr lang="en-US"/>
          </a:p>
        </p:txBody>
      </p:sp>
    </p:spTree>
    <p:extLst>
      <p:ext uri="{BB962C8B-B14F-4D97-AF65-F5344CB8AC3E}">
        <p14:creationId xmlns:p14="http://schemas.microsoft.com/office/powerpoint/2010/main" val="528375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7AD1A-B825-4D40-9E04-0674A7B74A1D}" type="datetimeFigureOut">
              <a:rPr lang="en-US" smtClean="0"/>
              <a:t>10/4/2023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4CD9EB9-7F2C-4D60-854E-B1ABE52D6413}" type="slidenum">
              <a:rPr lang="en-US" smtClean="0"/>
              <a:t>‹#›</a:t>
            </a:fld>
            <a:endParaRPr lang="en-US"/>
          </a:p>
        </p:txBody>
      </p:sp>
    </p:spTree>
    <p:extLst>
      <p:ext uri="{BB962C8B-B14F-4D97-AF65-F5344CB8AC3E}">
        <p14:creationId xmlns:p14="http://schemas.microsoft.com/office/powerpoint/2010/main" val="48263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CD9EB9-7F2C-4D60-854E-B1ABE52D6413}" type="slidenum">
              <a:rPr lang="en-US" smtClean="0"/>
              <a:t>2</a:t>
            </a:fld>
            <a:endParaRPr lang="en-US"/>
          </a:p>
        </p:txBody>
      </p:sp>
    </p:spTree>
    <p:extLst>
      <p:ext uri="{BB962C8B-B14F-4D97-AF65-F5344CB8AC3E}">
        <p14:creationId xmlns:p14="http://schemas.microsoft.com/office/powerpoint/2010/main" val="401736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&amp; Dad – Marketplace</a:t>
            </a:r>
          </a:p>
          <a:p>
            <a:r>
              <a:rPr lang="en-US" dirty="0"/>
              <a:t>Kid</a:t>
            </a:r>
            <a:r>
              <a:rPr lang="en-US" baseline="0" dirty="0"/>
              <a:t> - Medicaid</a:t>
            </a:r>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18</a:t>
            </a:fld>
            <a:endParaRPr lang="en-US"/>
          </a:p>
        </p:txBody>
      </p:sp>
    </p:spTree>
    <p:extLst>
      <p:ext uri="{BB962C8B-B14F-4D97-AF65-F5344CB8AC3E}">
        <p14:creationId xmlns:p14="http://schemas.microsoft.com/office/powerpoint/2010/main" val="57910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ACA all U.S. citizens and lawfully present immigrants under 400 percent of the federal poverty line should have access to help paying for insurance.</a:t>
            </a:r>
          </a:p>
          <a:p>
            <a:r>
              <a:rPr lang="en-US" dirty="0"/>
              <a:t>However, the Supreme Court made the expansion of Medicaid to adults up to 138 percent of poverty optional.</a:t>
            </a:r>
          </a:p>
          <a:p>
            <a:r>
              <a:rPr lang="en-US" dirty="0"/>
              <a:t>Texas elected leaders have opposed the ACA in general and have refused to create coverage for the uninsured Texans in this income group.</a:t>
            </a:r>
          </a:p>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19</a:t>
            </a:fld>
            <a:endParaRPr lang="en-US"/>
          </a:p>
        </p:txBody>
      </p:sp>
    </p:spTree>
    <p:extLst>
      <p:ext uri="{BB962C8B-B14F-4D97-AF65-F5344CB8AC3E}">
        <p14:creationId xmlns:p14="http://schemas.microsoft.com/office/powerpoint/2010/main" val="1135762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&amp; Dad – Marketplace</a:t>
            </a:r>
          </a:p>
          <a:p>
            <a:r>
              <a:rPr lang="en-US" dirty="0"/>
              <a:t>Kid</a:t>
            </a:r>
            <a:r>
              <a:rPr lang="en-US" baseline="0" dirty="0"/>
              <a:t> - Medicaid</a:t>
            </a:r>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21</a:t>
            </a:fld>
            <a:endParaRPr lang="en-US"/>
          </a:p>
        </p:txBody>
      </p:sp>
    </p:spTree>
    <p:extLst>
      <p:ext uri="{BB962C8B-B14F-4D97-AF65-F5344CB8AC3E}">
        <p14:creationId xmlns:p14="http://schemas.microsoft.com/office/powerpoint/2010/main" val="57910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ACA all U.S. citizens and lawfully present immigrants under 400 percent of the federal poverty line should have access to help paying for insurance.</a:t>
            </a:r>
          </a:p>
          <a:p>
            <a:r>
              <a:rPr lang="en-US" dirty="0"/>
              <a:t>However, the Supreme Court made the expansion of Medicaid to adults up to 138 percent of poverty optional.</a:t>
            </a:r>
          </a:p>
          <a:p>
            <a:r>
              <a:rPr lang="en-US" dirty="0"/>
              <a:t>Texas elected leaders have opposed the ACA in general and have refused to create coverage for the uninsured Texans in this income group.</a:t>
            </a:r>
          </a:p>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22</a:t>
            </a:fld>
            <a:endParaRPr lang="en-US"/>
          </a:p>
        </p:txBody>
      </p:sp>
    </p:spTree>
    <p:extLst>
      <p:ext uri="{BB962C8B-B14F-4D97-AF65-F5344CB8AC3E}">
        <p14:creationId xmlns:p14="http://schemas.microsoft.com/office/powerpoint/2010/main" val="190976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Texas has achieved the highest rate of enrollment growth among states for three years running.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D4616F-C2BF-40E9-B17A-347781FDD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2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big improvement here. Last year it was 38% of marketplace enrollees in TX who paid $10 a month or less,</a:t>
            </a:r>
            <a:r>
              <a:rPr lang="en-US" baseline="0" dirty="0" smtClean="0"/>
              <a:t> but that shot up to 59%, </a:t>
            </a:r>
          </a:p>
          <a:p>
            <a:r>
              <a:rPr lang="en-US" baseline="0" dirty="0" smtClean="0"/>
              <a:t>This was due to the pricing change that made gold plans cheaper than silver and created $0 premium gold plans for many more Texans.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125C-950F-4086-93C3-2EC3666589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76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news! Cat and Bronze hold stead of decline</a:t>
            </a:r>
          </a:p>
          <a:p>
            <a:r>
              <a:rPr lang="en-US" dirty="0" smtClean="0"/>
              <a:t>Small</a:t>
            </a:r>
            <a:r>
              <a:rPr lang="en-US" baseline="0" dirty="0" smtClean="0"/>
              <a:t> 16% growth in silver</a:t>
            </a:r>
          </a:p>
          <a:p>
            <a:r>
              <a:rPr lang="en-US" baseline="0" dirty="0" err="1" smtClean="0"/>
              <a:t>Hhuge</a:t>
            </a:r>
            <a:r>
              <a:rPr lang="en-US" baseline="0" dirty="0" smtClean="0"/>
              <a:t> increase – tripled – in gold</a:t>
            </a:r>
            <a:endParaRPr lang="en-US" dirty="0" smtClean="0"/>
          </a:p>
          <a:p>
            <a:r>
              <a:rPr lang="en-US" dirty="0" smtClean="0"/>
              <a:t>Silver with CSR and gold plan have much lower OOP costs,</a:t>
            </a:r>
            <a:r>
              <a:rPr lang="en-US" baseline="0" dirty="0" smtClean="0"/>
              <a:t> increasing access to care and reducing exposure to medical debt. </a:t>
            </a:r>
          </a:p>
          <a:p>
            <a:endParaRPr lang="en-US" baseline="0" dirty="0" smtClean="0"/>
          </a:p>
          <a:p>
            <a:pPr rtl="0"/>
            <a:r>
              <a:rPr lang="en-US" sz="1200" b="1" i="1" u="none" strike="noStrike" kern="1200" dirty="0" smtClean="0">
                <a:solidFill>
                  <a:schemeClr val="tx1"/>
                </a:solidFill>
                <a:effectLst/>
                <a:latin typeface="+mn-lt"/>
                <a:ea typeface="+mn-ea"/>
                <a:cs typeface="+mn-cs"/>
              </a:rPr>
              <a:t>TX Gold</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For possibly every carrier in TX this OE, you’ll see </a:t>
            </a:r>
            <a:r>
              <a:rPr lang="en-US" sz="1200" b="1" i="0" u="none" strike="noStrike" kern="1200" dirty="0" smtClean="0">
                <a:solidFill>
                  <a:schemeClr val="tx1"/>
                </a:solidFill>
                <a:effectLst/>
                <a:latin typeface="+mn-lt"/>
                <a:ea typeface="+mn-ea"/>
                <a:cs typeface="+mn-cs"/>
              </a:rPr>
              <a:t>gold plans that are cheaper</a:t>
            </a:r>
            <a:r>
              <a:rPr lang="en-US" sz="1200" b="0" i="0" u="none" strike="noStrike" kern="1200" dirty="0" smtClean="0">
                <a:solidFill>
                  <a:schemeClr val="tx1"/>
                </a:solidFill>
                <a:effectLst/>
                <a:latin typeface="+mn-lt"/>
                <a:ea typeface="+mn-ea"/>
                <a:cs typeface="+mn-cs"/>
              </a:rPr>
              <a:t> than full cost silver plans</a:t>
            </a:r>
          </a:p>
          <a:p>
            <a:pPr rtl="0" fontAlgn="base"/>
            <a:r>
              <a:rPr lang="en-US" sz="1200" b="0" i="0" u="none" strike="noStrike" kern="1200" dirty="0" smtClean="0">
                <a:solidFill>
                  <a:schemeClr val="tx1"/>
                </a:solidFill>
                <a:effectLst/>
                <a:latin typeface="+mn-lt"/>
                <a:ea typeface="+mn-ea"/>
                <a:cs typeface="+mn-cs"/>
              </a:rPr>
              <a:t>With this new pricing system, here’s what to consider for getting the best value</a:t>
            </a:r>
          </a:p>
          <a:p>
            <a:pPr lvl="1" rtl="0" fontAlgn="base"/>
            <a:r>
              <a:rPr lang="en-US" sz="1200" b="0" i="0" u="none" strike="noStrike" kern="1200" dirty="0" smtClean="0">
                <a:solidFill>
                  <a:schemeClr val="tx1"/>
                </a:solidFill>
                <a:effectLst/>
                <a:latin typeface="+mn-lt"/>
                <a:ea typeface="+mn-ea"/>
                <a:cs typeface="+mn-cs"/>
              </a:rPr>
              <a:t>Under 200% FPL: Silver plans with CSRs provide the best value - look there first</a:t>
            </a:r>
          </a:p>
          <a:p>
            <a:pPr lvl="1" rtl="0" fontAlgn="base"/>
            <a:r>
              <a:rPr lang="en-US" sz="1200" b="0" i="0" u="none" strike="noStrike" kern="1200" dirty="0" smtClean="0">
                <a:solidFill>
                  <a:schemeClr val="tx1"/>
                </a:solidFill>
                <a:effectLst/>
                <a:latin typeface="+mn-lt"/>
                <a:ea typeface="+mn-ea"/>
                <a:cs typeface="+mn-cs"/>
              </a:rPr>
              <a:t>Over 200%: Gold plans should have both lower premiums and lower out of pocket costs - look there first</a:t>
            </a:r>
          </a:p>
          <a:p>
            <a:pPr lvl="1" rtl="0" fontAlgn="base"/>
            <a:r>
              <a:rPr lang="en-US" sz="1200" b="0" i="0" u="none" strike="noStrike" kern="1200" dirty="0" smtClean="0">
                <a:solidFill>
                  <a:schemeClr val="tx1"/>
                </a:solidFill>
                <a:effectLst/>
                <a:latin typeface="+mn-lt"/>
                <a:ea typeface="+mn-ea"/>
                <a:cs typeface="+mn-cs"/>
              </a:rPr>
              <a:t>200-250%: Look to gold first here, too, even though CSRs are available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D4616F-C2BF-40E9-B17A-347781FDD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83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specific exemption to the tax penalty for anyone enrolled in CHIP – Perinatal. Women below 138% FPL would also be eligible for the exemption for living in a state without Medicaid expansion (this may be an easier option).</a:t>
            </a:r>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28</a:t>
            </a:fld>
            <a:endParaRPr lang="en-US"/>
          </a:p>
        </p:txBody>
      </p:sp>
    </p:spTree>
    <p:extLst>
      <p:ext uri="{BB962C8B-B14F-4D97-AF65-F5344CB8AC3E}">
        <p14:creationId xmlns:p14="http://schemas.microsoft.com/office/powerpoint/2010/main" val="920677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r>
              <a:rPr lang="en-US" baseline="0" dirty="0"/>
              <a:t> – Marketplace</a:t>
            </a:r>
          </a:p>
          <a:p>
            <a:r>
              <a:rPr lang="en-US" baseline="0" dirty="0"/>
              <a:t>Maggie – Marketplace or CHIP-P</a:t>
            </a:r>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30</a:t>
            </a:fld>
            <a:endParaRPr lang="en-US"/>
          </a:p>
        </p:txBody>
      </p:sp>
    </p:spTree>
    <p:extLst>
      <p:ext uri="{BB962C8B-B14F-4D97-AF65-F5344CB8AC3E}">
        <p14:creationId xmlns:p14="http://schemas.microsoft.com/office/powerpoint/2010/main" val="47858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ACA all U.S. citizens and lawfully present immigrants under 400 percent of the federal poverty line should have access to help paying for insurance.</a:t>
            </a:r>
          </a:p>
          <a:p>
            <a:r>
              <a:rPr lang="en-US" dirty="0"/>
              <a:t>However, the Supreme Court made the expansion of Medicaid to adults up to 138 percent of poverty optional.</a:t>
            </a:r>
          </a:p>
          <a:p>
            <a:r>
              <a:rPr lang="en-US" dirty="0"/>
              <a:t>Texas elected leaders have opposed the ACA in general and have refused to create coverage for the uninsured Texans in this income group.</a:t>
            </a:r>
          </a:p>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31</a:t>
            </a:fld>
            <a:endParaRPr lang="en-US"/>
          </a:p>
        </p:txBody>
      </p:sp>
    </p:spTree>
    <p:extLst>
      <p:ext uri="{BB962C8B-B14F-4D97-AF65-F5344CB8AC3E}">
        <p14:creationId xmlns:p14="http://schemas.microsoft.com/office/powerpoint/2010/main" val="13634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ACA all U.S. citizens and lawfully present immigrants under 400 percent of the federal poverty line should have access to help paying for insurance.</a:t>
            </a:r>
          </a:p>
          <a:p>
            <a:r>
              <a:rPr lang="en-US" dirty="0"/>
              <a:t>However, the Supreme Court made the expansion of Medicaid to adults up to 138 percent of poverty optional.</a:t>
            </a:r>
          </a:p>
          <a:p>
            <a:r>
              <a:rPr lang="en-US" dirty="0"/>
              <a:t>Texas elected leaders have opposed the ACA in general and have refused to create coverage for the uninsured Texans in this income group.</a:t>
            </a:r>
          </a:p>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6</a:t>
            </a:fld>
            <a:endParaRPr lang="en-US"/>
          </a:p>
        </p:txBody>
      </p:sp>
    </p:spTree>
    <p:extLst>
      <p:ext uri="{BB962C8B-B14F-4D97-AF65-F5344CB8AC3E}">
        <p14:creationId xmlns:p14="http://schemas.microsoft.com/office/powerpoint/2010/main" val="3713926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37</a:t>
            </a:fld>
            <a:endParaRPr lang="en-US"/>
          </a:p>
        </p:txBody>
      </p:sp>
    </p:spTree>
    <p:extLst>
      <p:ext uri="{BB962C8B-B14F-4D97-AF65-F5344CB8AC3E}">
        <p14:creationId xmlns:p14="http://schemas.microsoft.com/office/powerpoint/2010/main" val="185265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CD9EB9-7F2C-4D60-854E-B1ABE52D6413}" type="slidenum">
              <a:rPr lang="en-US" smtClean="0"/>
              <a:t>39</a:t>
            </a:fld>
            <a:endParaRPr lang="en-US"/>
          </a:p>
        </p:txBody>
      </p:sp>
    </p:spTree>
    <p:extLst>
      <p:ext uri="{BB962C8B-B14F-4D97-AF65-F5344CB8AC3E}">
        <p14:creationId xmlns:p14="http://schemas.microsoft.com/office/powerpoint/2010/main" val="3967269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CD9EB9-7F2C-4D60-854E-B1ABE52D6413}" type="slidenum">
              <a:rPr lang="en-US" smtClean="0"/>
              <a:t>40</a:t>
            </a:fld>
            <a:endParaRPr lang="en-US"/>
          </a:p>
        </p:txBody>
      </p:sp>
    </p:spTree>
    <p:extLst>
      <p:ext uri="{BB962C8B-B14F-4D97-AF65-F5344CB8AC3E}">
        <p14:creationId xmlns:p14="http://schemas.microsoft.com/office/powerpoint/2010/main" val="1286747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41</a:t>
            </a:fld>
            <a:endParaRPr lang="en-US"/>
          </a:p>
        </p:txBody>
      </p:sp>
    </p:spTree>
    <p:extLst>
      <p:ext uri="{BB962C8B-B14F-4D97-AF65-F5344CB8AC3E}">
        <p14:creationId xmlns:p14="http://schemas.microsoft.com/office/powerpoint/2010/main" val="3002752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sheet also covers issues like not</a:t>
            </a:r>
            <a:r>
              <a:rPr lang="en-US" baseline="0" dirty="0"/>
              <a:t> having a SSN and tax filing issues.</a:t>
            </a:r>
            <a:endParaRPr lang="en-US" dirty="0"/>
          </a:p>
        </p:txBody>
      </p:sp>
      <p:sp>
        <p:nvSpPr>
          <p:cNvPr id="4" name="Slide Number Placeholder 3"/>
          <p:cNvSpPr>
            <a:spLocks noGrp="1"/>
          </p:cNvSpPr>
          <p:nvPr>
            <p:ph type="sldNum" sz="quarter" idx="10"/>
          </p:nvPr>
        </p:nvSpPr>
        <p:spPr/>
        <p:txBody>
          <a:bodyPr/>
          <a:lstStyle/>
          <a:p>
            <a:fld id="{E7AF37D1-29D0-4B89-8A4F-DA4898FBEB96}" type="slidenum">
              <a:rPr lang="en-US" smtClean="0"/>
              <a:t>42</a:t>
            </a:fld>
            <a:endParaRPr lang="en-US"/>
          </a:p>
        </p:txBody>
      </p:sp>
    </p:spTree>
    <p:extLst>
      <p:ext uri="{BB962C8B-B14F-4D97-AF65-F5344CB8AC3E}">
        <p14:creationId xmlns:p14="http://schemas.microsoft.com/office/powerpoint/2010/main" val="1329978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fact there is an inconsistency does not mean the consumer is not eligible; it just means additional checking has to take place to confirm eligibility and the amount of assistance the consumer should receive. </a:t>
            </a:r>
          </a:p>
          <a:p>
            <a:pPr defTabSz="931774">
              <a:defRPr/>
            </a:pPr>
            <a:endParaRPr lang="en-US" dirty="0"/>
          </a:p>
          <a:p>
            <a:pPr defTabSz="931774">
              <a:defRPr/>
            </a:pPr>
            <a:r>
              <a:rPr lang="en-US" dirty="0"/>
              <a:t>Open guide and show them the Addendums.</a:t>
            </a:r>
          </a:p>
          <a:p>
            <a:endParaRPr lang="en-US" dirty="0"/>
          </a:p>
        </p:txBody>
      </p:sp>
      <p:sp>
        <p:nvSpPr>
          <p:cNvPr id="4" name="Slide Number Placeholder 3"/>
          <p:cNvSpPr>
            <a:spLocks noGrp="1"/>
          </p:cNvSpPr>
          <p:nvPr>
            <p:ph type="sldNum" sz="quarter" idx="10"/>
          </p:nvPr>
        </p:nvSpPr>
        <p:spPr/>
        <p:txBody>
          <a:bodyPr/>
          <a:lstStyle/>
          <a:p>
            <a:fld id="{E7AF37D1-29D0-4B89-8A4F-DA4898FBEB96}" type="slidenum">
              <a:rPr lang="en-US" smtClean="0"/>
              <a:t>49</a:t>
            </a:fld>
            <a:endParaRPr lang="en-US"/>
          </a:p>
        </p:txBody>
      </p:sp>
    </p:spTree>
    <p:extLst>
      <p:ext uri="{BB962C8B-B14F-4D97-AF65-F5344CB8AC3E}">
        <p14:creationId xmlns:p14="http://schemas.microsoft.com/office/powerpoint/2010/main" val="3540202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6af31e4b1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6af31e4b1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ESTHER El objetivo de esta presentación es compartir información concreta sobre la carga pública con la comunidad inmigrante para que puedan tomar decisiones informadas y recibir los beneficios públicos que les corresponden. Hablaremos de qué es la carga pública y a quién aplica. Además, hablaremos sobre los beneficios que cuentan y no cuentan en una prueba de carga pública. En general, esperamos que esta presentación lo anime a usted y otros miembros de la comunidad inmigrante a acceder los servicios de apoyo  necesarios sin temor. </a:t>
            </a:r>
            <a:endParaRPr/>
          </a:p>
          <a:p>
            <a:pPr marL="0" lvl="0" indent="0" algn="l" rtl="0">
              <a:spcBef>
                <a:spcPts val="0"/>
              </a:spcBef>
              <a:spcAft>
                <a:spcPts val="0"/>
              </a:spcAft>
              <a:buNone/>
            </a:pPr>
            <a:endParaRPr/>
          </a:p>
          <a:p>
            <a:pPr marL="0" lvl="0" indent="0" algn="l" rtl="0">
              <a:spcBef>
                <a:spcPts val="0"/>
              </a:spcBef>
              <a:spcAft>
                <a:spcPts val="0"/>
              </a:spcAft>
              <a:buNone/>
            </a:pPr>
            <a:r>
              <a:rPr lang="en"/>
              <a:t>Diríjase con confianza,</a:t>
            </a:r>
            <a:endParaRPr/>
          </a:p>
        </p:txBody>
      </p:sp>
    </p:spTree>
    <p:extLst>
      <p:ext uri="{BB962C8B-B14F-4D97-AF65-F5344CB8AC3E}">
        <p14:creationId xmlns:p14="http://schemas.microsoft.com/office/powerpoint/2010/main" val="790747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6af31e4b1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6af31e4b1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ESTHER Hay muchos mitos sobre la carga pública que se desarrollaron durante los últimos años. Esto se debe a que el ex presidente Trump dijo muchas cosas odiosas y falsas sobre los inmigrantes</a:t>
            </a:r>
            <a:endParaRPr/>
          </a:p>
          <a:p>
            <a:pPr marL="0" lvl="0" indent="0" algn="l" rtl="0">
              <a:spcBef>
                <a:spcPts val="0"/>
              </a:spcBef>
              <a:spcAft>
                <a:spcPts val="0"/>
              </a:spcAft>
              <a:buNone/>
            </a:pPr>
            <a:endParaRPr/>
          </a:p>
          <a:p>
            <a:pPr marL="0" lvl="0" indent="0" algn="l" rtl="0">
              <a:spcBef>
                <a:spcPts val="0"/>
              </a:spcBef>
              <a:spcAft>
                <a:spcPts val="0"/>
              </a:spcAft>
              <a:buNone/>
            </a:pPr>
            <a:r>
              <a:rPr lang="en"/>
              <a:t>para los inmigrantes, la carga pública es a menudo un tema cargado y confuso, especialmente después de Trump, y hablar de</a:t>
            </a:r>
            <a:endParaRPr/>
          </a:p>
          <a:p>
            <a:pPr marL="0" lvl="0" indent="0" algn="l" rtl="0">
              <a:spcBef>
                <a:spcPts val="0"/>
              </a:spcBef>
              <a:spcAft>
                <a:spcPts val="0"/>
              </a:spcAft>
              <a:buNone/>
            </a:pPr>
            <a:r>
              <a:rPr lang="en"/>
              <a:t>ello puede generar varios temores, preocupaciones y emociones. Después de hoy, esperamos que tenga una mejor idea de los detalles de la ley para que pueda inscribirse en programas de apoyo que ayudarán a su familia a prosperar, sin temor a las consecuencias negativas de la inmigración.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7132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6af31e4b1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6af31e4b1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KARLA La buena noticia es que la carga pública es una parte mucho más pequeña de la ley de inmigración de lo que la mayoría de la gente piensa.</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La carga pública es una prueba en la ley de inmigración que solo se aplica a dos tipos de casos: si está solicitando una visa para ingresar a los Estados Unidos, y si está solicitando la residencia permanente, que también se llama “tarjeta verde,” a través de un ciudadano estadounidense o un familiar residente permanente.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La prueba evalúa si un solicitante de uno de estos dos tipos de beneficios de inmigración parece depender de los beneficios públicos en el futuro. Si los funcionarios de inmigración deciden que es probable que el solicitante dependa de los beneficios públicos en el futuro, pueden denegar la tarjeta de residencia o la solicitud de visa de la persona.</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52941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6e913e4084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6e913e408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KARLA La mayoría de los programas gubernamentales no afectan la carga pública. Solo hay 2 tipos de programas que son considerados: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Asistencia económica mensual en efectivo</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Atención médica institucional prolongada pagada por el gobierno</a:t>
            </a:r>
            <a:endParaRPr>
              <a:solidFill>
                <a:schemeClr val="dk1"/>
              </a:solidFill>
            </a:endParaRPr>
          </a:p>
          <a:p>
            <a:pPr marL="0" lvl="0" indent="0" algn="l" rtl="0">
              <a:lnSpc>
                <a:spcPct val="115000"/>
              </a:lnSpc>
              <a:spcBef>
                <a:spcPts val="1200"/>
              </a:spcBef>
              <a:spcAft>
                <a:spcPts val="1000"/>
              </a:spcAft>
              <a:buNone/>
            </a:pPr>
            <a:endParaRPr>
              <a:solidFill>
                <a:schemeClr val="dk1"/>
              </a:solidFill>
            </a:endParaRPr>
          </a:p>
        </p:txBody>
      </p:sp>
    </p:spTree>
    <p:extLst>
      <p:ext uri="{BB962C8B-B14F-4D97-AF65-F5344CB8AC3E}">
        <p14:creationId xmlns:p14="http://schemas.microsoft.com/office/powerpoint/2010/main" val="34891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Start with Welfare reform act (include five year bar and qualified immigrant)  then moved forward to CHIPRA and ACA.</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CHIPRA provides state option to cover “</a:t>
            </a:r>
            <a:r>
              <a:rPr lang="en-US" sz="1200" b="1" i="1" u="none" strike="noStrike" kern="1200" baseline="0" dirty="0">
                <a:solidFill>
                  <a:schemeClr val="tx1"/>
                </a:solidFill>
                <a:latin typeface="+mn-lt"/>
                <a:ea typeface="+mn-ea"/>
                <a:cs typeface="+mn-cs"/>
              </a:rPr>
              <a:t>Lawfully Present</a:t>
            </a:r>
            <a:r>
              <a:rPr lang="en-US" sz="1200" b="1" i="0" u="none" strike="noStrike" kern="1200" baseline="0" dirty="0">
                <a:solidFill>
                  <a:schemeClr val="tx1"/>
                </a:solidFill>
                <a:latin typeface="+mn-lt"/>
                <a:ea typeface="+mn-ea"/>
                <a:cs typeface="+mn-cs"/>
              </a:rPr>
              <a:t>” children and pregnant women; ACA adopted same “</a:t>
            </a:r>
            <a:r>
              <a:rPr lang="en-US" sz="1200" b="1" i="1" u="none" strike="noStrike" kern="1200" baseline="0" dirty="0">
                <a:solidFill>
                  <a:schemeClr val="tx1"/>
                </a:solidFill>
                <a:latin typeface="+mn-lt"/>
                <a:ea typeface="+mn-ea"/>
                <a:cs typeface="+mn-cs"/>
              </a:rPr>
              <a:t>lawfully present</a:t>
            </a:r>
            <a:r>
              <a:rPr lang="en-US" sz="1200" b="1" i="0" u="none" strike="noStrike" kern="1200" baseline="0" dirty="0">
                <a:solidFill>
                  <a:schemeClr val="tx1"/>
                </a:solidFill>
                <a:latin typeface="+mn-lt"/>
                <a:ea typeface="+mn-ea"/>
                <a:cs typeface="+mn-cs"/>
              </a:rPr>
              <a:t>” definition for Marketplace. </a:t>
            </a:r>
            <a:r>
              <a:rPr lang="en-US" sz="1200" b="0" i="0" u="none" strike="noStrike" kern="1200" baseline="0" dirty="0">
                <a:solidFill>
                  <a:schemeClr val="tx1"/>
                </a:solidFill>
                <a:latin typeface="+mn-lt"/>
                <a:ea typeface="+mn-ea"/>
                <a:cs typeface="+mn-cs"/>
              </a:rPr>
              <a:t>In 2009, the Children’s Health Insurance Program Reauthorization Act (CHIPRA) was signed into federal law. CHIPRA expanded the categories of immigrants who may gain access to Medicaid and CHIP, at state option: “</a:t>
            </a:r>
            <a:r>
              <a:rPr lang="en-US" sz="1200" b="0" i="1" u="none" strike="noStrike" kern="1200" baseline="0" dirty="0">
                <a:solidFill>
                  <a:schemeClr val="tx1"/>
                </a:solidFill>
                <a:latin typeface="+mn-lt"/>
                <a:ea typeface="+mn-ea"/>
                <a:cs typeface="+mn-cs"/>
              </a:rPr>
              <a:t>lawfully present</a:t>
            </a:r>
            <a:r>
              <a:rPr lang="en-US" sz="1200" b="0" i="0" u="none" strike="noStrike" kern="1200" baseline="0" dirty="0">
                <a:solidFill>
                  <a:schemeClr val="tx1"/>
                </a:solidFill>
                <a:latin typeface="+mn-lt"/>
                <a:ea typeface="+mn-ea"/>
                <a:cs typeface="+mn-cs"/>
              </a:rPr>
              <a:t>” residents of a state. CHIPRA gave states the option to cover children and pregnant women in Medicaid and CHIP without the five-year bar imposed in 1996. </a:t>
            </a:r>
          </a:p>
          <a:p>
            <a:r>
              <a:rPr lang="en-US" sz="1200" b="0" i="0" u="none" strike="noStrike" kern="1200" baseline="0" dirty="0">
                <a:solidFill>
                  <a:schemeClr val="tx1"/>
                </a:solidFill>
                <a:latin typeface="+mn-lt"/>
                <a:ea typeface="+mn-ea"/>
                <a:cs typeface="+mn-cs"/>
              </a:rPr>
              <a:t>Soon afterward, the ACA was signed into law, and used the same </a:t>
            </a:r>
            <a:r>
              <a:rPr lang="en-US" sz="1200" b="0" i="1" u="none" strike="noStrike" kern="1200" baseline="0" dirty="0">
                <a:solidFill>
                  <a:schemeClr val="tx1"/>
                </a:solidFill>
                <a:latin typeface="+mn-lt"/>
                <a:ea typeface="+mn-ea"/>
                <a:cs typeface="+mn-cs"/>
              </a:rPr>
              <a:t>lawfully present </a:t>
            </a:r>
            <a:r>
              <a:rPr lang="en-US" sz="1200" b="0" i="0" u="none" strike="noStrike" kern="1200" baseline="0" dirty="0">
                <a:solidFill>
                  <a:schemeClr val="tx1"/>
                </a:solidFill>
                <a:latin typeface="+mn-lt"/>
                <a:ea typeface="+mn-ea"/>
                <a:cs typeface="+mn-cs"/>
              </a:rPr>
              <a:t>grouping to define the immigrants eligible for participation and affordability help in the 2014 health insurance Marketplaces. 20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lawfully present </a:t>
            </a:r>
            <a:r>
              <a:rPr lang="en-US" sz="1200" b="0" i="0" u="none" strike="noStrike" kern="1200" baseline="0" dirty="0">
                <a:solidFill>
                  <a:schemeClr val="tx1"/>
                </a:solidFill>
                <a:latin typeface="+mn-lt"/>
                <a:ea typeface="+mn-ea"/>
                <a:cs typeface="+mn-cs"/>
              </a:rPr>
              <a:t>grouping is, as the name suggests, broader than the 1996 </a:t>
            </a:r>
            <a:r>
              <a:rPr lang="en-US" sz="1200" b="0" i="1" u="none" strike="noStrike" kern="1200" baseline="0" dirty="0">
                <a:solidFill>
                  <a:schemeClr val="tx1"/>
                </a:solidFill>
                <a:latin typeface="+mn-lt"/>
                <a:ea typeface="+mn-ea"/>
                <a:cs typeface="+mn-cs"/>
              </a:rPr>
              <a:t>qualified immigrant </a:t>
            </a:r>
            <a:r>
              <a:rPr lang="en-US" sz="1200" b="0" i="0" u="none" strike="noStrike" kern="1200" baseline="0" dirty="0">
                <a:solidFill>
                  <a:schemeClr val="tx1"/>
                </a:solidFill>
                <a:latin typeface="+mn-lt"/>
                <a:ea typeface="+mn-ea"/>
                <a:cs typeface="+mn-cs"/>
              </a:rPr>
              <a:t>grouping. Virtually all immigrants with a legal status are included in the CHIPRA state options for </a:t>
            </a:r>
            <a:r>
              <a:rPr lang="en-US" sz="1200" b="0" i="1" u="none" strike="noStrike" kern="1200" baseline="0" dirty="0">
                <a:solidFill>
                  <a:schemeClr val="tx1"/>
                </a:solidFill>
                <a:latin typeface="+mn-lt"/>
                <a:ea typeface="+mn-ea"/>
                <a:cs typeface="+mn-cs"/>
              </a:rPr>
              <a:t>lawfully present </a:t>
            </a:r>
            <a:r>
              <a:rPr lang="en-US" sz="1200" b="0" i="0" u="none" strike="noStrike" kern="1200" baseline="0" dirty="0">
                <a:solidFill>
                  <a:schemeClr val="tx1"/>
                </a:solidFill>
                <a:latin typeface="+mn-lt"/>
                <a:ea typeface="+mn-ea"/>
                <a:cs typeface="+mn-cs"/>
              </a:rPr>
              <a:t>pregnant women and children, assuming they can also meet other program requirements like income and residency. </a:t>
            </a:r>
            <a:endParaRPr lang="en-US" dirty="0"/>
          </a:p>
        </p:txBody>
      </p:sp>
      <p:sp>
        <p:nvSpPr>
          <p:cNvPr id="4" name="Slide Number Placeholder 3"/>
          <p:cNvSpPr>
            <a:spLocks noGrp="1"/>
          </p:cNvSpPr>
          <p:nvPr>
            <p:ph type="sldNum" sz="quarter" idx="10"/>
          </p:nvPr>
        </p:nvSpPr>
        <p:spPr/>
        <p:txBody>
          <a:bodyPr/>
          <a:lstStyle/>
          <a:p>
            <a:fld id="{03A34C73-193C-4BDE-8481-799AC416C5E1}" type="slidenum">
              <a:rPr lang="en-US" smtClean="0"/>
              <a:t>10</a:t>
            </a:fld>
            <a:endParaRPr lang="en-US"/>
          </a:p>
        </p:txBody>
      </p:sp>
    </p:spTree>
    <p:extLst>
      <p:ext uri="{BB962C8B-B14F-4D97-AF65-F5344CB8AC3E}">
        <p14:creationId xmlns:p14="http://schemas.microsoft.com/office/powerpoint/2010/main" val="97795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6af31e4b1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6af31e4b1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KARLA</a:t>
            </a:r>
            <a:endParaRPr/>
          </a:p>
          <a:p>
            <a:pPr marL="0" lvl="0" indent="0" algn="l" rtl="0">
              <a:spcBef>
                <a:spcPts val="0"/>
              </a:spcBef>
              <a:spcAft>
                <a:spcPts val="0"/>
              </a:spcAft>
              <a:buNone/>
            </a:pPr>
            <a:endParaRPr/>
          </a:p>
          <a:p>
            <a:pPr marL="0" lvl="0" indent="0" algn="l" rtl="0">
              <a:spcBef>
                <a:spcPts val="0"/>
              </a:spcBef>
              <a:spcAft>
                <a:spcPts val="0"/>
              </a:spcAft>
              <a:buNone/>
            </a:pPr>
            <a:r>
              <a:rPr lang="en"/>
              <a:t>No se considera ningún otro programa en la carga pública. </a:t>
            </a:r>
            <a:endParaRPr/>
          </a:p>
        </p:txBody>
      </p:sp>
    </p:spTree>
    <p:extLst>
      <p:ext uri="{BB962C8B-B14F-4D97-AF65-F5344CB8AC3E}">
        <p14:creationId xmlns:p14="http://schemas.microsoft.com/office/powerpoint/2010/main" val="1506944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6af31e4b1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6af31e4b1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ESTHER </a:t>
            </a:r>
            <a:endParaRPr b="1"/>
          </a:p>
        </p:txBody>
      </p:sp>
    </p:spTree>
    <p:extLst>
      <p:ext uri="{BB962C8B-B14F-4D97-AF65-F5344CB8AC3E}">
        <p14:creationId xmlns:p14="http://schemas.microsoft.com/office/powerpoint/2010/main" val="132004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589b975373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589b975373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888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5257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ANNE</a:t>
            </a:r>
            <a:endParaRPr dirty="0"/>
          </a:p>
        </p:txBody>
      </p:sp>
      <p:sp>
        <p:nvSpPr>
          <p:cNvPr id="635" name="Google Shape;635;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ts val="1200"/>
                <a:buFont typeface="Calibri"/>
                <a:buNone/>
                <a:tabLst/>
                <a:defRPr/>
              </a:pPr>
              <a:t>59</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8499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98e9ac971c_0_2310:notes"/>
          <p:cNvSpPr txBox="1">
            <a:spLocks noGrp="1"/>
          </p:cNvSpPr>
          <p:nvPr>
            <p:ph type="body" idx="1"/>
          </p:nvPr>
        </p:nvSpPr>
        <p:spPr>
          <a:xfrm>
            <a:off x="685800" y="4343378"/>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2" name="Google Shape;472;g98e9ac971c_0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550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9" name="Google Shape;659;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9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CB7F4-438E-4D81-BDE6-3B7A24C7E3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06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D9EB9-7F2C-4D60-854E-B1ABE52D6413}" type="slidenum">
              <a:rPr lang="en-US" smtClean="0"/>
              <a:t>12</a:t>
            </a:fld>
            <a:endParaRPr lang="en-US"/>
          </a:p>
        </p:txBody>
      </p:sp>
    </p:spTree>
    <p:extLst>
      <p:ext uri="{BB962C8B-B14F-4D97-AF65-F5344CB8AC3E}">
        <p14:creationId xmlns:p14="http://schemas.microsoft.com/office/powerpoint/2010/main" val="386751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and Dad</a:t>
            </a:r>
            <a:r>
              <a:rPr lang="en-US" baseline="0" dirty="0"/>
              <a:t> – Medicaid Gap (Refugee Medical Assistance for first 8 months)</a:t>
            </a:r>
          </a:p>
          <a:p>
            <a:r>
              <a:rPr lang="en-US" baseline="0" dirty="0"/>
              <a:t>Kids - Medicaid</a:t>
            </a:r>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14</a:t>
            </a:fld>
            <a:endParaRPr lang="en-US"/>
          </a:p>
        </p:txBody>
      </p:sp>
    </p:spTree>
    <p:extLst>
      <p:ext uri="{BB962C8B-B14F-4D97-AF65-F5344CB8AC3E}">
        <p14:creationId xmlns:p14="http://schemas.microsoft.com/office/powerpoint/2010/main" val="3065000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ACA all U.S. citizens and lawfully present immigrants under 400 percent of the federal poverty line should have access to help paying for insurance.</a:t>
            </a:r>
          </a:p>
          <a:p>
            <a:r>
              <a:rPr lang="en-US" dirty="0"/>
              <a:t>However, the Supreme Court made the expansion of Medicaid to adults up to 138 percent of poverty optional.</a:t>
            </a:r>
          </a:p>
          <a:p>
            <a:r>
              <a:rPr lang="en-US" dirty="0"/>
              <a:t>Texas elected leaders have opposed the ACA in general and have refused to create coverage for the uninsured Texans in this income group.</a:t>
            </a:r>
          </a:p>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15</a:t>
            </a:fld>
            <a:endParaRPr lang="en-US"/>
          </a:p>
        </p:txBody>
      </p:sp>
    </p:spTree>
    <p:extLst>
      <p:ext uri="{BB962C8B-B14F-4D97-AF65-F5344CB8AC3E}">
        <p14:creationId xmlns:p14="http://schemas.microsoft.com/office/powerpoint/2010/main" val="142736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&amp; Dad – Marketplace</a:t>
            </a:r>
          </a:p>
          <a:p>
            <a:r>
              <a:rPr lang="en-US" dirty="0"/>
              <a:t>Kid</a:t>
            </a:r>
            <a:r>
              <a:rPr lang="en-US" baseline="0" dirty="0"/>
              <a:t> - Medicaid</a:t>
            </a:r>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16</a:t>
            </a:fld>
            <a:endParaRPr lang="en-US"/>
          </a:p>
        </p:txBody>
      </p:sp>
    </p:spTree>
    <p:extLst>
      <p:ext uri="{BB962C8B-B14F-4D97-AF65-F5344CB8AC3E}">
        <p14:creationId xmlns:p14="http://schemas.microsoft.com/office/powerpoint/2010/main" val="738453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ACA all U.S. citizens and lawfully present immigrants under 400 percent of the federal poverty line should have access to help paying for insurance.</a:t>
            </a:r>
          </a:p>
          <a:p>
            <a:r>
              <a:rPr lang="en-US" dirty="0"/>
              <a:t>However, the Supreme Court made the expansion of Medicaid to adults up to 138 percent of poverty optional.</a:t>
            </a:r>
          </a:p>
          <a:p>
            <a:r>
              <a:rPr lang="en-US" dirty="0"/>
              <a:t>Texas elected leaders have opposed the ACA in general and have refused to create coverage for the uninsured Texans in this income group.</a:t>
            </a:r>
          </a:p>
          <a:p>
            <a:endParaRPr lang="en-US" dirty="0"/>
          </a:p>
        </p:txBody>
      </p:sp>
      <p:sp>
        <p:nvSpPr>
          <p:cNvPr id="4" name="Slide Number Placeholder 3"/>
          <p:cNvSpPr>
            <a:spLocks noGrp="1"/>
          </p:cNvSpPr>
          <p:nvPr>
            <p:ph type="sldNum" sz="quarter" idx="10"/>
          </p:nvPr>
        </p:nvSpPr>
        <p:spPr/>
        <p:txBody>
          <a:bodyPr/>
          <a:lstStyle/>
          <a:p>
            <a:fld id="{44CD9EB9-7F2C-4D60-854E-B1ABE52D6413}" type="slidenum">
              <a:rPr lang="en-US" smtClean="0"/>
              <a:t>17</a:t>
            </a:fld>
            <a:endParaRPr lang="en-US"/>
          </a:p>
        </p:txBody>
      </p:sp>
    </p:spTree>
    <p:extLst>
      <p:ext uri="{BB962C8B-B14F-4D97-AF65-F5344CB8AC3E}">
        <p14:creationId xmlns:p14="http://schemas.microsoft.com/office/powerpoint/2010/main" val="181986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67B9-1183-4E8F-B777-7C9481299C2E}" type="datetime1">
              <a:rPr lang="en-US" smtClean="0"/>
              <a:t>10/4/2023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4273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0CCAC-2FC9-43A7-88AF-96EE4299F07B}" type="datetime1">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35868189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280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4519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847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262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6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8385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1352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12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8110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91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6E271-7346-4A43-BA90-3DB018EE9317}" type="datetime1">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15101752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375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004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45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3537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5657736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5490415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213687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748548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062154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0569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2BBE0D-2700-483C-BF39-66DC669F08C6}" type="datetime1">
              <a:rPr lang="en-US" smtClean="0"/>
              <a:t>10/4/2023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9980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140768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5308719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1818514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616054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102681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15BF67-791E-DB48-A662-7A7FCCD74027}"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109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D9E19FC-C264-CC4C-80B6-5077D21F2421}"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894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581EB9F-8B02-9642-9BA9-261ECBDAACBF}"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980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103F620-2EBC-264C-A8F8-57CE6638DDEE}"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9463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3C1765B-6268-6940-8CD7-44CB08BC07A9}"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56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8641C0-FAFA-467E-8640-6F34C4E45580}" type="datetime1">
              <a:rPr lang="en-US" smtClean="0"/>
              <a:t>10/4/2023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34990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E33BC6D-521F-2545-82CD-D4FEAF85B458}"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922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A809C3E-25E4-8548-9F20-7F1932639029}"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225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65A86F6-C886-854F-B815-DB56FE8A4325}"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344068"/>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344068"/>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4406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698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F6901C1-095F-E049-8D9D-B50699BE502D}"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500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97FA0D4-6A5C-A041-9C02-B4ABD37E5746}"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98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B765FC0-0FC8-E543-8678-BA009F3959AA}"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64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9E152-4D6A-4C03-852D-35441A83D15E}" type="datetime1">
              <a:rPr lang="en-US" smtClean="0"/>
              <a:t>10/4/2023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00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B2D6D3-7EAA-4133-BE0E-D23E5B772B06}" type="datetime1">
              <a:rPr lang="en-US" smtClean="0"/>
              <a:t>10/4/2023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264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F44B48-A048-48BF-BB39-A4FFEA9A9807}" type="datetime1">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2525101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EB4B8-42A1-445F-93BA-B6302B2BFB3F}" type="datetime1">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2612957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4F0772-8878-4DC7-9744-1436FCAF9819}" type="datetime1">
              <a:rPr lang="en-US" smtClean="0"/>
              <a:t>10/4/2023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671010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A01866D-0F3B-49B2-8600-BBCE79989903}" type="datetime1">
              <a:rPr lang="en-US" smtClean="0"/>
              <a:t>10/4/2023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1DA284-B515-486F-9F0E-B077CD7251C9}" type="slidenum">
              <a:rPr lang="en-US" smtClean="0"/>
              <a:t>‹#›</a:t>
            </a:fld>
            <a:endParaRPr lang="en-US"/>
          </a:p>
        </p:txBody>
      </p:sp>
    </p:spTree>
    <p:extLst>
      <p:ext uri="{BB962C8B-B14F-4D97-AF65-F5344CB8AC3E}">
        <p14:creationId xmlns:p14="http://schemas.microsoft.com/office/powerpoint/2010/main" val="332882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8DE606-497B-4FF3-864E-536D5518FBBC}" type="datetime1">
              <a:rPr lang="en-US" smtClean="0"/>
              <a:t>10/4/2023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317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5FD0A-97D6-4AC4-8374-933E712782E9}" type="datetime1">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1286340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36D912-CCEA-4024-A0A5-3D9A64AAAF59}" type="datetime1">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3527405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74F2A-7018-4D5B-8648-5D495E6F881A}" type="datetime1">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2829178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sp>
        <p:nvSpPr>
          <p:cNvPr id="19" name="Google Shape;19;p2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1"/>
          <p:cNvSpPr/>
          <p:nvPr/>
        </p:nvSpPr>
        <p:spPr>
          <a:xfrm>
            <a:off x="1" y="6334316"/>
            <a:ext cx="12192000" cy="6648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2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24" name="Google Shape;24;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25" name="Google Shape;25;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cxnSp>
        <p:nvCxnSpPr>
          <p:cNvPr id="26" name="Google Shape;26;p2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62959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4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31" name="Google Shape;31;p4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32" name="Google Shape;32;p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043684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33"/>
        <p:cNvGrpSpPr/>
        <p:nvPr/>
      </p:nvGrpSpPr>
      <p:grpSpPr>
        <a:xfrm>
          <a:off x="0" y="0"/>
          <a:ext cx="0" cy="0"/>
          <a:chOff x="0" y="0"/>
          <a:chExt cx="0" cy="0"/>
        </a:xfrm>
      </p:grpSpPr>
      <p:sp>
        <p:nvSpPr>
          <p:cNvPr id="34" name="Google Shape;34;p5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5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53"/>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3"/>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5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39" name="Google Shape;39;p5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40" name="Google Shape;40;p5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cxnSp>
        <p:nvCxnSpPr>
          <p:cNvPr id="41" name="Google Shape;41;p53"/>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481583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5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4"/>
          <p:cNvSpPr txBox="1">
            <a:spLocks noGrp="1"/>
          </p:cNvSpPr>
          <p:nvPr>
            <p:ph type="body" idx="1"/>
          </p:nvPr>
        </p:nvSpPr>
        <p:spPr>
          <a:xfrm>
            <a:off x="1097280" y="1845734"/>
            <a:ext cx="4937760" cy="4023359"/>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54"/>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5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47" name="Google Shape;47;p5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48" name="Google Shape;48;p5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54706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5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5"/>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55"/>
          <p:cNvSpPr txBox="1">
            <a:spLocks noGrp="1"/>
          </p:cNvSpPr>
          <p:nvPr>
            <p:ph type="body" idx="2"/>
          </p:nvPr>
        </p:nvSpPr>
        <p:spPr>
          <a:xfrm>
            <a:off x="1097280" y="2582335"/>
            <a:ext cx="493776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55"/>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55"/>
          <p:cNvSpPr txBox="1">
            <a:spLocks noGrp="1"/>
          </p:cNvSpPr>
          <p:nvPr>
            <p:ph type="body" idx="4"/>
          </p:nvPr>
        </p:nvSpPr>
        <p:spPr>
          <a:xfrm>
            <a:off x="6217920" y="2582334"/>
            <a:ext cx="4937760" cy="32867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5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56" name="Google Shape;56;p5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57" name="Google Shape;57;p5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873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61" name="Google Shape;61;p5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62" name="Google Shape;62;p5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147231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57"/>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5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67" name="Google Shape;67;p5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68" name="Google Shape;68;p5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76299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E6F2D3-A175-4734-A4BC-389AC359B0FF}" type="datetime1">
              <a:rPr lang="en-US" smtClean="0"/>
              <a:t>10/4/2023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05107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8"/>
        <p:cNvGrpSpPr/>
        <p:nvPr/>
      </p:nvGrpSpPr>
      <p:grpSpPr>
        <a:xfrm>
          <a:off x="0" y="0"/>
          <a:ext cx="0" cy="0"/>
          <a:chOff x="0" y="0"/>
          <a:chExt cx="0" cy="0"/>
        </a:xfrm>
      </p:grpSpPr>
      <p:sp>
        <p:nvSpPr>
          <p:cNvPr id="79" name="Google Shape;79;p59"/>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59"/>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59"/>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9"/>
          <p:cNvSpPr>
            <a:spLocks noGrp="1"/>
          </p:cNvSpPr>
          <p:nvPr>
            <p:ph type="pic" idx="2"/>
          </p:nvPr>
        </p:nvSpPr>
        <p:spPr>
          <a:xfrm>
            <a:off x="15" y="0"/>
            <a:ext cx="12191985" cy="4915076"/>
          </a:xfrm>
          <a:prstGeom prst="rect">
            <a:avLst/>
          </a:prstGeom>
          <a:solidFill>
            <a:srgbClr val="BECAD4"/>
          </a:solidFill>
          <a:ln>
            <a:noFill/>
          </a:ln>
        </p:spPr>
        <p:txBody>
          <a:bodyPr spcFirstLastPara="1" wrap="square" lIns="457200" tIns="457200" rIns="0" bIns="45700" anchor="t" anchorCtr="0">
            <a:norm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Google Shape;83;p59"/>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5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85" name="Google Shape;85;p5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86" name="Google Shape;86;p5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52223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7"/>
        <p:cNvGrpSpPr/>
        <p:nvPr/>
      </p:nvGrpSpPr>
      <p:grpSpPr>
        <a:xfrm>
          <a:off x="0" y="0"/>
          <a:ext cx="0" cy="0"/>
          <a:chOff x="0" y="0"/>
          <a:chExt cx="0" cy="0"/>
        </a:xfrm>
      </p:grpSpPr>
      <p:sp>
        <p:nvSpPr>
          <p:cNvPr id="88" name="Google Shape;88;p6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60"/>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6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91" name="Google Shape;91;p6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92" name="Google Shape;92;p6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328428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3"/>
        <p:cNvGrpSpPr/>
        <p:nvPr/>
      </p:nvGrpSpPr>
      <p:grpSpPr>
        <a:xfrm>
          <a:off x="0" y="0"/>
          <a:ext cx="0" cy="0"/>
          <a:chOff x="0" y="0"/>
          <a:chExt cx="0" cy="0"/>
        </a:xfrm>
      </p:grpSpPr>
      <p:sp>
        <p:nvSpPr>
          <p:cNvPr id="94" name="Google Shape;94;p6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6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61"/>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1"/>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6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99" name="Google Shape;99;p6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900" b="0" i="0" u="none" strike="noStrike" kern="1200" cap="none" spc="0" normalizeH="0" baseline="0" noProof="0">
              <a:ln>
                <a:noFill/>
              </a:ln>
              <a:solidFill>
                <a:srgbClr val="FFFFFF"/>
              </a:solidFill>
              <a:effectLst/>
              <a:uLnTx/>
              <a:uFillTx/>
              <a:latin typeface="Calibri"/>
              <a:cs typeface="Calibri"/>
              <a:sym typeface="Calibri"/>
            </a:endParaRPr>
          </a:p>
        </p:txBody>
      </p:sp>
      <p:sp>
        <p:nvSpPr>
          <p:cNvPr id="100" name="Google Shape;100;p6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4144170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A3C8E4-17F7-4B97-90C0-04F9F615D46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742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DACC0B-9712-475D-8EE9-D2DE46AF3F2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5900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FF975E2-7B55-47F5-A942-07F0822993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934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11552A5-06E3-4DBB-84B5-8887E854CB6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7065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DD69984-19DD-4FA1-AED7-C36B838237F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682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94D3557-0A3C-495D-9585-90374EFED02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2238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7A1A857-5E5C-4F47-B261-86068B96CB5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845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DCF031-4473-486D-BDB5-D846F4A72379}" type="datetime1">
              <a:rPr lang="en-US" smtClean="0"/>
              <a:t>10/4/2023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577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57E5F26-19EC-47D5-A389-131B9B01A9E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1793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0D1C498-7474-488B-8AA3-78E2B227FC9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6483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CD1D48F-A008-4861-899A-F7E25A2C19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74435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31523A1-CF39-4560-A1A0-CAD7432F484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346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398"/>
            <a:ext cx="109728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a:lstStyle>
            <a:lvl1pPr defTabSz="636924" fontAlgn="base">
              <a:spcBef>
                <a:spcPct val="0"/>
              </a:spcBef>
              <a:spcAft>
                <a:spcPct val="0"/>
              </a:spcAft>
              <a:defRPr>
                <a:solidFill>
                  <a:prstClr val="black">
                    <a:tint val="75000"/>
                  </a:prstClr>
                </a:solidFill>
                <a:latin typeface="Gill Sans" pitchFamily="-84" charset="0"/>
                <a:ea typeface="ヒラギノ角ゴ ProN W3" pitchFamily="-84" charset="-128"/>
              </a:defRPr>
            </a:lvl1pPr>
          </a:lstStyle>
          <a:p>
            <a:pPr marL="0" marR="0" lvl="0" indent="0" algn="l" defTabSz="636924" rtl="0" eaLnBrk="1" fontAlgn="base" latinLnBrk="0" hangingPunct="1">
              <a:lnSpc>
                <a:spcPct val="100000"/>
              </a:lnSpc>
              <a:spcBef>
                <a:spcPct val="0"/>
              </a:spcBef>
              <a:spcAft>
                <a:spcPct val="0"/>
              </a:spcAft>
              <a:buClrTx/>
              <a:buSzTx/>
              <a:buFontTx/>
              <a:buNone/>
              <a:tabLst/>
              <a:defRPr/>
            </a:pPr>
            <a:fld id="{FCA87DC3-4967-4753-ACB8-E74EF6E6EAD7}" type="datetime1">
              <a:rPr kumimoji="0" lang="en-US" sz="1200" b="0" i="0" u="none" strike="noStrike" kern="1200" cap="none" spc="0" normalizeH="0" baseline="0" noProof="0" smtClean="0">
                <a:ln>
                  <a:noFill/>
                </a:ln>
                <a:solidFill>
                  <a:prstClr val="black">
                    <a:tint val="75000"/>
                  </a:prstClr>
                </a:solidFill>
                <a:effectLst/>
                <a:uLnTx/>
                <a:uFillTx/>
                <a:latin typeface="Gill Sans" pitchFamily="-84" charset="0"/>
                <a:ea typeface="ヒラギノ角ゴ ProN W3" pitchFamily="-84" charset="-128"/>
                <a:cs typeface="+mn-cs"/>
              </a:rPr>
              <a:pPr marL="0" marR="0" lvl="0" indent="0" algn="l" defTabSz="636924" rtl="0" eaLnBrk="1" fontAlgn="base" latinLnBrk="0" hangingPunct="1">
                <a:lnSpc>
                  <a:spcPct val="100000"/>
                </a:lnSpc>
                <a:spcBef>
                  <a:spcPct val="0"/>
                </a:spcBef>
                <a:spcAft>
                  <a:spcPct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Gill Sans" pitchFamily="-84" charset="0"/>
              <a:ea typeface="ヒラギノ角ゴ ProN W3" pitchFamily="-84" charset="-128"/>
              <a:cs typeface="+mn-cs"/>
            </a:endParaRPr>
          </a:p>
        </p:txBody>
      </p:sp>
      <p:sp>
        <p:nvSpPr>
          <p:cNvPr id="5" name="Rectangle 5"/>
          <p:cNvSpPr>
            <a:spLocks noGrp="1" noChangeArrowheads="1"/>
          </p:cNvSpPr>
          <p:nvPr>
            <p:ph type="ftr" sz="quarter" idx="11"/>
          </p:nvPr>
        </p:nvSpPr>
        <p:spPr/>
        <p:txBody>
          <a:bodyPr/>
          <a:lstStyle>
            <a:lvl1pPr defTabSz="636924" fontAlgn="base">
              <a:spcBef>
                <a:spcPct val="0"/>
              </a:spcBef>
              <a:spcAft>
                <a:spcPct val="0"/>
              </a:spcAft>
              <a:defRPr>
                <a:solidFill>
                  <a:prstClr val="black">
                    <a:tint val="75000"/>
                  </a:prstClr>
                </a:solidFill>
                <a:latin typeface="Gill Sans" pitchFamily="-84" charset="0"/>
                <a:ea typeface="ヒラギノ角ゴ ProN W3" pitchFamily="-84" charset="-128"/>
              </a:defRPr>
            </a:lvl1pPr>
          </a:lstStyle>
          <a:p>
            <a:pPr marL="0" marR="0" lvl="0" indent="0" algn="ctr" defTabSz="636924"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pitchFamily="-84" charset="0"/>
              <a:ea typeface="ヒラギノ角ゴ ProN W3" pitchFamily="-84" charset="-128"/>
              <a:cs typeface="+mn-cs"/>
            </a:endParaRPr>
          </a:p>
        </p:txBody>
      </p:sp>
      <p:sp>
        <p:nvSpPr>
          <p:cNvPr id="6" name="Rectangle 6"/>
          <p:cNvSpPr>
            <a:spLocks noGrp="1" noChangeArrowheads="1"/>
          </p:cNvSpPr>
          <p:nvPr>
            <p:ph type="sldNum" sz="quarter" idx="12"/>
          </p:nvPr>
        </p:nvSpPr>
        <p:spPr/>
        <p:txBody>
          <a:bodyPr/>
          <a:lstStyle>
            <a:lvl1pPr defTabSz="636924" fontAlgn="base">
              <a:spcBef>
                <a:spcPct val="0"/>
              </a:spcBef>
              <a:spcAft>
                <a:spcPct val="0"/>
              </a:spcAft>
              <a:defRPr>
                <a:solidFill>
                  <a:prstClr val="black">
                    <a:tint val="75000"/>
                  </a:prstClr>
                </a:solidFill>
                <a:latin typeface="Gill Sans" pitchFamily="-84" charset="0"/>
                <a:ea typeface="ヒラギノ角ゴ ProN W3" pitchFamily="-84" charset="-128"/>
              </a:defRPr>
            </a:lvl1pPr>
          </a:lstStyle>
          <a:p>
            <a:pPr marL="0" marR="0" lvl="0" indent="0" algn="r" defTabSz="636924" rtl="0" eaLnBrk="1" fontAlgn="base" latinLnBrk="0" hangingPunct="1">
              <a:lnSpc>
                <a:spcPct val="100000"/>
              </a:lnSpc>
              <a:spcBef>
                <a:spcPct val="0"/>
              </a:spcBef>
              <a:spcAft>
                <a:spcPct val="0"/>
              </a:spcAft>
              <a:buClrTx/>
              <a:buSzTx/>
              <a:buFontTx/>
              <a:buNone/>
              <a:tabLst/>
              <a:defRPr/>
            </a:pPr>
            <a:fld id="{4A75D7B9-6AF3-45C6-8E2A-F0257A54D1E6}" type="slidenum">
              <a:rPr kumimoji="0" lang="en-US" sz="1200" b="0" i="0" u="none" strike="noStrike" kern="1200" cap="none" spc="0" normalizeH="0" baseline="0" noProof="0">
                <a:ln>
                  <a:noFill/>
                </a:ln>
                <a:solidFill>
                  <a:prstClr val="black">
                    <a:tint val="75000"/>
                  </a:prstClr>
                </a:solidFill>
                <a:effectLst/>
                <a:uLnTx/>
                <a:uFillTx/>
                <a:latin typeface="Gill Sans" pitchFamily="-84" charset="0"/>
                <a:ea typeface="ヒラギノ角ゴ ProN W3" pitchFamily="-84" charset="-128"/>
                <a:cs typeface="+mn-cs"/>
              </a:rPr>
              <a:pPr marL="0" marR="0" lvl="0" indent="0" algn="r" defTabSz="636924"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pitchFamily="-84" charset="0"/>
              <a:ea typeface="ヒラギノ角ゴ ProN W3" pitchFamily="-84" charset="-128"/>
              <a:cs typeface="+mn-cs"/>
            </a:endParaRPr>
          </a:p>
        </p:txBody>
      </p:sp>
    </p:spTree>
    <p:extLst>
      <p:ext uri="{BB962C8B-B14F-4D97-AF65-F5344CB8AC3E}">
        <p14:creationId xmlns:p14="http://schemas.microsoft.com/office/powerpoint/2010/main" val="252605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 y="1097280"/>
            <a:ext cx="1194816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1"/>
          </p:nvPr>
        </p:nvSpPr>
        <p:spPr>
          <a:xfrm>
            <a:off x="121920" y="6217920"/>
            <a:ext cx="11094720" cy="548640"/>
          </a:xfrm>
          <a:prstGeom prst="rect">
            <a:avLst/>
          </a:prstGeom>
        </p:spPr>
        <p:txBody>
          <a:bodyPr anchor="b"/>
          <a:lstStyle>
            <a:lvl1pPr marL="0" indent="0" algn="l">
              <a:spcBef>
                <a:spcPts val="0"/>
              </a:spcBef>
              <a:buFont typeface="Arial" pitchFamily="34" charset="0"/>
              <a:buNone/>
              <a:defRPr sz="1200" baseline="0">
                <a:solidFill>
                  <a:schemeClr val="tx1"/>
                </a:solidFill>
                <a:latin typeface="Meta Offc Pro"/>
                <a:cs typeface="Meta Offc Pro"/>
              </a:defRPr>
            </a:lvl1pPr>
          </a:lstStyle>
          <a:p>
            <a:pPr lvl="0"/>
            <a:r>
              <a:rPr lang="en-US"/>
              <a:t>Click to edit Master text styles</a:t>
            </a:r>
          </a:p>
        </p:txBody>
      </p:sp>
      <p:sp>
        <p:nvSpPr>
          <p:cNvPr id="10" name="Rectangle 5"/>
          <p:cNvSpPr>
            <a:spLocks noGrp="1" noChangeArrowheads="1"/>
          </p:cNvSpPr>
          <p:nvPr>
            <p:ph type="title"/>
          </p:nvPr>
        </p:nvSpPr>
        <p:spPr bwMode="auto">
          <a:xfrm>
            <a:off x="121920" y="91440"/>
            <a:ext cx="11948160" cy="914400"/>
          </a:xfrm>
          <a:prstGeom prst="rect">
            <a:avLst/>
          </a:prstGeom>
          <a:noFill/>
          <a:ln w="9525">
            <a:noFill/>
            <a:miter lim="800000"/>
            <a:headEnd/>
            <a:tailEnd/>
          </a:ln>
          <a:effectLst/>
        </p:spPr>
        <p:txBody>
          <a:bodyPr anchor="t"/>
          <a:lstStyle>
            <a:lvl1pPr algn="l">
              <a:defRPr/>
            </a:lvl1pPr>
          </a:lstStyle>
          <a:p>
            <a:pPr lvl="0"/>
            <a:r>
              <a:rPr lang="en-US"/>
              <a:t>Click to edit Master title style</a:t>
            </a:r>
            <a:endParaRPr lang="en-US" dirty="0"/>
          </a:p>
        </p:txBody>
      </p:sp>
    </p:spTree>
    <p:extLst>
      <p:ext uri="{BB962C8B-B14F-4D97-AF65-F5344CB8AC3E}">
        <p14:creationId xmlns:p14="http://schemas.microsoft.com/office/powerpoint/2010/main" val="2574665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5FF6-C262-4F26-84C6-4A1A80FCCAE7}"/>
              </a:ext>
            </a:extLst>
          </p:cNvPr>
          <p:cNvSpPr>
            <a:spLocks noGrp="1"/>
          </p:cNvSpPr>
          <p:nvPr>
            <p:ph type="title" hasCustomPrompt="1"/>
          </p:nvPr>
        </p:nvSpPr>
        <p:spPr>
          <a:xfrm>
            <a:off x="838199" y="2416733"/>
            <a:ext cx="5944153" cy="1651916"/>
          </a:xfrm>
        </p:spPr>
        <p:txBody>
          <a:bodyPr tIns="91440" anchor="t" anchorCtr="0">
            <a:noAutofit/>
          </a:bodyPr>
          <a:lstStyle>
            <a:lvl1pPr marL="0">
              <a:lnSpc>
                <a:spcPct val="100000"/>
              </a:lnSpc>
              <a:defRPr sz="4800">
                <a:solidFill>
                  <a:schemeClr val="tx2"/>
                </a:solidFill>
              </a:defRPr>
            </a:lvl1pPr>
          </a:lstStyle>
          <a:p>
            <a:r>
              <a:rPr lang="en-GB" dirty="0"/>
              <a:t>Presentation Title</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838199" y="4236513"/>
            <a:ext cx="5944153" cy="352417"/>
          </a:xfrm>
          <a:prstGeom prst="rect">
            <a:avLst/>
          </a:prstGeom>
        </p:spPr>
        <p:txBody>
          <a:bodyPr>
            <a:noAutofit/>
          </a:bodyPr>
          <a:lstStyle>
            <a:lvl1pPr marL="0" indent="0">
              <a:buNone/>
              <a:defRPr sz="18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Optional subtitle</a:t>
            </a:r>
          </a:p>
        </p:txBody>
      </p:sp>
      <p:sp>
        <p:nvSpPr>
          <p:cNvPr id="22" name="Text Placeholder 23">
            <a:extLst>
              <a:ext uri="{FF2B5EF4-FFF2-40B4-BE49-F238E27FC236}">
                <a16:creationId xmlns:a16="http://schemas.microsoft.com/office/drawing/2014/main" id="{489ED6A3-D898-4041-8463-3B92ED1921EB}"/>
              </a:ext>
            </a:extLst>
          </p:cNvPr>
          <p:cNvSpPr>
            <a:spLocks noGrp="1"/>
          </p:cNvSpPr>
          <p:nvPr>
            <p:ph type="body" sz="quarter" idx="21" hasCustomPrompt="1"/>
          </p:nvPr>
        </p:nvSpPr>
        <p:spPr>
          <a:xfrm>
            <a:off x="838199" y="4801457"/>
            <a:ext cx="5944153" cy="352417"/>
          </a:xfrm>
          <a:prstGeom prst="rect">
            <a:avLst/>
          </a:prstGeom>
        </p:spPr>
        <p:txBody>
          <a:bodyPr anchor="ctr"/>
          <a:lstStyle>
            <a:lvl1pPr marL="0" marR="0" indent="0" algn="l" defTabSz="914400" rtl="0" eaLnBrk="1" fontAlgn="auto" latinLnBrk="0" hangingPunct="1">
              <a:lnSpc>
                <a:spcPct val="110000"/>
              </a:lnSpc>
              <a:spcBef>
                <a:spcPts val="400"/>
              </a:spcBef>
              <a:spcAft>
                <a:spcPts val="600"/>
              </a:spcAft>
              <a:buClr>
                <a:srgbClr val="F70656"/>
              </a:buClr>
              <a:buSzPct val="100000"/>
              <a:buFont typeface="Arial" panose="020B0604020202020204" pitchFamily="34" charset="0"/>
              <a:buNone/>
              <a:tabLst/>
              <a:defRPr sz="14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GB"/>
              <a:t>Presented By: Name Goes Here</a:t>
            </a:r>
          </a:p>
        </p:txBody>
      </p:sp>
      <p:cxnSp>
        <p:nvCxnSpPr>
          <p:cNvPr id="7" name="Straight Connector 6">
            <a:extLst>
              <a:ext uri="{FF2B5EF4-FFF2-40B4-BE49-F238E27FC236}">
                <a16:creationId xmlns:a16="http://schemas.microsoft.com/office/drawing/2014/main" id="{970AF0EB-D4B9-BE49-8DC2-1AE8FD8A5B14}"/>
              </a:ext>
              <a:ext uri="{C183D7F6-B498-43B3-948B-1728B52AA6E4}">
                <adec:decorative xmlns="" xmlns:adec="http://schemas.microsoft.com/office/drawing/2017/decorative" val="1"/>
              </a:ext>
            </a:extLst>
          </p:cNvPr>
          <p:cNvCxnSpPr>
            <a:cxnSpLocks/>
          </p:cNvCxnSpPr>
          <p:nvPr/>
        </p:nvCxnSpPr>
        <p:spPr>
          <a:xfrm>
            <a:off x="838199" y="1982365"/>
            <a:ext cx="655435"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838199" y="1514067"/>
            <a:ext cx="2974975" cy="268288"/>
          </a:xfrm>
          <a:prstGeom prst="rect">
            <a:avLst/>
          </a:prstGeom>
        </p:spPr>
        <p:txBody>
          <a:bodyPr anchor="b" anchorCtr="0">
            <a:normAutofit/>
          </a:bodyPr>
          <a:lstStyle>
            <a:lvl1pPr marL="14414" indent="0">
              <a:buNone/>
              <a:defRPr sz="1000" b="0" i="0" cap="all" spc="200" baseline="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DATE</a:t>
            </a:r>
          </a:p>
        </p:txBody>
      </p:sp>
      <p:sp>
        <p:nvSpPr>
          <p:cNvPr id="6" name="Picture Placeholder 5">
            <a:extLst>
              <a:ext uri="{FF2B5EF4-FFF2-40B4-BE49-F238E27FC236}">
                <a16:creationId xmlns:a16="http://schemas.microsoft.com/office/drawing/2014/main" id="{D19802E2-8972-2142-BA38-212A15C1F0E4}"/>
              </a:ext>
            </a:extLst>
          </p:cNvPr>
          <p:cNvSpPr>
            <a:spLocks noGrp="1"/>
          </p:cNvSpPr>
          <p:nvPr>
            <p:ph type="pic" sz="quarter" idx="28"/>
          </p:nvPr>
        </p:nvSpPr>
        <p:spPr>
          <a:xfrm>
            <a:off x="7617125" y="0"/>
            <a:ext cx="4574875" cy="6858000"/>
          </a:xfrm>
          <a:prstGeom prst="rect">
            <a:avLst/>
          </a:prstGeom>
        </p:spPr>
        <p:txBody>
          <a:bodyPr anchor="ctr"/>
          <a:lstStyle>
            <a:lvl1pPr marL="73152" indent="0" algn="ctr">
              <a:buNone/>
              <a:defRPr>
                <a:solidFill>
                  <a:schemeClr val="bg1"/>
                </a:solidFill>
              </a:defRPr>
            </a:lvl1pPr>
          </a:lstStyle>
          <a:p>
            <a:endParaRPr lang="en-US"/>
          </a:p>
        </p:txBody>
      </p:sp>
    </p:spTree>
    <p:extLst>
      <p:ext uri="{BB962C8B-B14F-4D97-AF65-F5344CB8AC3E}">
        <p14:creationId xmlns:p14="http://schemas.microsoft.com/office/powerpoint/2010/main" val="344568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845127" y="365760"/>
            <a:ext cx="105156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3"/>
          <p:cNvSpPr txBox="1">
            <a:spLocks noGrp="1"/>
          </p:cNvSpPr>
          <p:nvPr>
            <p:ph type="body" idx="1"/>
          </p:nvPr>
        </p:nvSpPr>
        <p:spPr>
          <a:xfrm>
            <a:off x="845127" y="1828800"/>
            <a:ext cx="10515600"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11" name="Google Shape;11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12" name="Google Shape;112;p23"/>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00238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8"/>
        <p:cNvGrpSpPr/>
        <p:nvPr/>
      </p:nvGrpSpPr>
      <p:grpSpPr>
        <a:xfrm>
          <a:off x="0" y="0"/>
          <a:ext cx="0" cy="0"/>
          <a:chOff x="0" y="0"/>
          <a:chExt cx="0" cy="0"/>
        </a:xfrm>
      </p:grpSpPr>
      <p:sp>
        <p:nvSpPr>
          <p:cNvPr id="119" name="Google Shape;119;p44"/>
          <p:cNvSpPr txBox="1">
            <a:spLocks noGrp="1"/>
          </p:cNvSpPr>
          <p:nvPr>
            <p:ph type="ctrTitle"/>
          </p:nvPr>
        </p:nvSpPr>
        <p:spPr>
          <a:xfrm>
            <a:off x="1524000" y="1124530"/>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3F3F3F"/>
              </a:buClr>
              <a:buSzPts val="2400"/>
              <a:buNone/>
              <a:defRPr sz="2400">
                <a:solidFill>
                  <a:srgbClr val="3F3F3F"/>
                </a:solidFill>
              </a:defRPr>
            </a:lvl1pPr>
            <a:lvl2pPr lvl="1" algn="ctr">
              <a:lnSpc>
                <a:spcPct val="90000"/>
              </a:lnSpc>
              <a:spcBef>
                <a:spcPts val="500"/>
              </a:spcBef>
              <a:spcAft>
                <a:spcPts val="0"/>
              </a:spcAft>
              <a:buClr>
                <a:schemeClr val="dk1"/>
              </a:buClr>
              <a:buSzPts val="2800"/>
              <a:buNone/>
              <a:defRPr sz="280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000"/>
              <a:buNone/>
              <a:defRPr sz="2000"/>
            </a:lvl4pPr>
            <a:lvl5pPr lvl="4" algn="ctr">
              <a:lnSpc>
                <a:spcPct val="90000"/>
              </a:lnSpc>
              <a:spcBef>
                <a:spcPts val="500"/>
              </a:spcBef>
              <a:spcAft>
                <a:spcPts val="0"/>
              </a:spcAft>
              <a:buClr>
                <a:schemeClr val="dk1"/>
              </a:buClr>
              <a:buSzPts val="2000"/>
              <a:buNone/>
              <a:defRPr sz="2000"/>
            </a:lvl5pPr>
            <a:lvl6pPr lvl="5" algn="ctr">
              <a:spcBef>
                <a:spcPts val="400"/>
              </a:spcBef>
              <a:spcAft>
                <a:spcPts val="0"/>
              </a:spcAft>
              <a:buClr>
                <a:schemeClr val="dk1"/>
              </a:buClr>
              <a:buSzPts val="2000"/>
              <a:buNone/>
              <a:defRPr sz="2000"/>
            </a:lvl6pPr>
            <a:lvl7pPr lvl="6" algn="ctr">
              <a:spcBef>
                <a:spcPts val="400"/>
              </a:spcBef>
              <a:spcAft>
                <a:spcPts val="0"/>
              </a:spcAft>
              <a:buClr>
                <a:schemeClr val="dk1"/>
              </a:buClr>
              <a:buSzPts val="2000"/>
              <a:buNone/>
              <a:defRPr sz="2000"/>
            </a:lvl7pPr>
            <a:lvl8pPr lvl="7" algn="ctr">
              <a:spcBef>
                <a:spcPts val="400"/>
              </a:spcBef>
              <a:spcAft>
                <a:spcPts val="0"/>
              </a:spcAft>
              <a:buClr>
                <a:schemeClr val="dk1"/>
              </a:buClr>
              <a:buSzPts val="2000"/>
              <a:buNone/>
              <a:defRPr sz="2000"/>
            </a:lvl8pPr>
            <a:lvl9pPr lvl="8" algn="ctr">
              <a:spcBef>
                <a:spcPts val="400"/>
              </a:spcBef>
              <a:spcAft>
                <a:spcPts val="0"/>
              </a:spcAft>
              <a:buClr>
                <a:schemeClr val="dk1"/>
              </a:buClr>
              <a:buSzPts val="2000"/>
              <a:buNone/>
              <a:defRPr sz="2000"/>
            </a:lvl9pPr>
          </a:lstStyle>
          <a:p>
            <a:endParaRPr/>
          </a:p>
        </p:txBody>
      </p:sp>
      <p:sp>
        <p:nvSpPr>
          <p:cNvPr id="121" name="Google Shape;12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22" name="Google Shape;12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23" name="Google Shape;123;p44"/>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29216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4"/>
        <p:cNvGrpSpPr/>
        <p:nvPr/>
      </p:nvGrpSpPr>
      <p:grpSpPr>
        <a:xfrm>
          <a:off x="0" y="0"/>
          <a:ext cx="0" cy="0"/>
          <a:chOff x="0" y="0"/>
          <a:chExt cx="0" cy="0"/>
        </a:xfrm>
      </p:grpSpPr>
      <p:sp>
        <p:nvSpPr>
          <p:cNvPr id="125" name="Google Shape;125;p45"/>
          <p:cNvSpPr txBox="1">
            <a:spLocks noGrp="1"/>
          </p:cNvSpPr>
          <p:nvPr>
            <p:ph type="title"/>
          </p:nvPr>
        </p:nvSpPr>
        <p:spPr>
          <a:xfrm>
            <a:off x="831850" y="1712423"/>
            <a:ext cx="10515600" cy="285120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5"/>
          <p:cNvSpPr txBox="1">
            <a:spLocks noGrp="1"/>
          </p:cNvSpPr>
          <p:nvPr>
            <p:ph type="body" idx="1"/>
          </p:nvPr>
        </p:nvSpPr>
        <p:spPr>
          <a:xfrm>
            <a:off x="831850" y="455263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2400"/>
              <a:buNone/>
              <a:defRPr sz="2400">
                <a:solidFill>
                  <a:srgbClr val="3F3F3F"/>
                </a:solidFill>
              </a:defRPr>
            </a:lvl1pPr>
            <a:lvl2pPr marL="914400" lvl="1" indent="-228600" algn="l">
              <a:lnSpc>
                <a:spcPct val="90000"/>
              </a:lnSpc>
              <a:spcBef>
                <a:spcPts val="500"/>
              </a:spcBef>
              <a:spcAft>
                <a:spcPts val="0"/>
              </a:spcAft>
              <a:buClr>
                <a:srgbClr val="888888"/>
              </a:buClr>
              <a:buSzPts val="1800"/>
              <a:buNone/>
              <a:defRPr sz="1800">
                <a:solidFill>
                  <a:srgbClr val="888888"/>
                </a:solidFill>
              </a:defRPr>
            </a:lvl2pPr>
            <a:lvl3pPr marL="1371600" lvl="2" indent="-228600" algn="l">
              <a:lnSpc>
                <a:spcPct val="90000"/>
              </a:lnSpc>
              <a:spcBef>
                <a:spcPts val="500"/>
              </a:spcBef>
              <a:spcAft>
                <a:spcPts val="0"/>
              </a:spcAft>
              <a:buClr>
                <a:srgbClr val="888888"/>
              </a:buClr>
              <a:buSzPts val="1600"/>
              <a:buNone/>
              <a:defRPr sz="1600">
                <a:solidFill>
                  <a:srgbClr val="888888"/>
                </a:solidFill>
              </a:defRPr>
            </a:lvl3pPr>
            <a:lvl4pPr marL="1828800" lvl="3" indent="-228600" algn="l">
              <a:lnSpc>
                <a:spcPct val="90000"/>
              </a:lnSpc>
              <a:spcBef>
                <a:spcPts val="500"/>
              </a:spcBef>
              <a:spcAft>
                <a:spcPts val="0"/>
              </a:spcAft>
              <a:buClr>
                <a:srgbClr val="888888"/>
              </a:buClr>
              <a:buSzPts val="1400"/>
              <a:buNone/>
              <a:defRPr sz="1400">
                <a:solidFill>
                  <a:srgbClr val="888888"/>
                </a:solidFill>
              </a:defRPr>
            </a:lvl4pPr>
            <a:lvl5pPr marL="2286000" lvl="4" indent="-228600" algn="l">
              <a:lnSpc>
                <a:spcPct val="90000"/>
              </a:lnSpc>
              <a:spcBef>
                <a:spcPts val="50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7" name="Google Shape;12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28" name="Google Shape;12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29" name="Google Shape;129;p45"/>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5772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E85BF8-E7FD-48CE-A0D6-9F35FB6DA65E}" type="datetime1">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DA284-B515-486F-9F0E-B077CD7251C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46981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46"/>
          <p:cNvSpPr txBox="1">
            <a:spLocks noGrp="1"/>
          </p:cNvSpPr>
          <p:nvPr>
            <p:ph type="title"/>
          </p:nvPr>
        </p:nvSpPr>
        <p:spPr>
          <a:xfrm>
            <a:off x="845127" y="365760"/>
            <a:ext cx="105156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845127" y="1828800"/>
            <a:ext cx="5181600"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172200" y="1828800"/>
            <a:ext cx="5181600"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4" name="Google Shape;13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35" name="Google Shape;13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36" name="Google Shape;136;p46"/>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68166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7"/>
        <p:cNvGrpSpPr/>
        <p:nvPr/>
      </p:nvGrpSpPr>
      <p:grpSpPr>
        <a:xfrm>
          <a:off x="0" y="0"/>
          <a:ext cx="0" cy="0"/>
          <a:chOff x="0" y="0"/>
          <a:chExt cx="0" cy="0"/>
        </a:xfrm>
      </p:grpSpPr>
      <p:sp>
        <p:nvSpPr>
          <p:cNvPr id="138" name="Google Shape;138;p47"/>
          <p:cNvSpPr txBox="1">
            <a:spLocks noGrp="1"/>
          </p:cNvSpPr>
          <p:nvPr>
            <p:ph type="body" idx="1"/>
          </p:nvPr>
        </p:nvSpPr>
        <p:spPr>
          <a:xfrm>
            <a:off x="845127" y="1681850"/>
            <a:ext cx="5156200" cy="82569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9" name="Google Shape;139;p47"/>
          <p:cNvSpPr txBox="1">
            <a:spLocks noGrp="1"/>
          </p:cNvSpPr>
          <p:nvPr>
            <p:ph type="body" idx="2"/>
          </p:nvPr>
        </p:nvSpPr>
        <p:spPr>
          <a:xfrm>
            <a:off x="845127" y="2507550"/>
            <a:ext cx="5156200" cy="3680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47"/>
          <p:cNvSpPr txBox="1">
            <a:spLocks noGrp="1"/>
          </p:cNvSpPr>
          <p:nvPr>
            <p:ph type="body" idx="3"/>
          </p:nvPr>
        </p:nvSpPr>
        <p:spPr>
          <a:xfrm>
            <a:off x="6172200" y="1681851"/>
            <a:ext cx="5181601" cy="82569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1" name="Google Shape;141;p47"/>
          <p:cNvSpPr txBox="1">
            <a:spLocks noGrp="1"/>
          </p:cNvSpPr>
          <p:nvPr>
            <p:ph type="body" idx="4"/>
          </p:nvPr>
        </p:nvSpPr>
        <p:spPr>
          <a:xfrm>
            <a:off x="6172200" y="2507550"/>
            <a:ext cx="5181601" cy="3680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43" name="Google Shape;14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44" name="Google Shape;144;p47"/>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
        <p:nvSpPr>
          <p:cNvPr id="145" name="Google Shape;145;p47"/>
          <p:cNvSpPr txBox="1">
            <a:spLocks noGrp="1"/>
          </p:cNvSpPr>
          <p:nvPr>
            <p:ph type="title"/>
          </p:nvPr>
        </p:nvSpPr>
        <p:spPr>
          <a:xfrm>
            <a:off x="845127" y="365760"/>
            <a:ext cx="105156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39805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48" name="Google Shape;14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49" name="Google Shape;149;p48"/>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65639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0"/>
        <p:cNvGrpSpPr/>
        <p:nvPr/>
      </p:nvGrpSpPr>
      <p:grpSpPr>
        <a:xfrm>
          <a:off x="0" y="0"/>
          <a:ext cx="0" cy="0"/>
          <a:chOff x="0" y="0"/>
          <a:chExt cx="0" cy="0"/>
        </a:xfrm>
      </p:grpSpPr>
      <p:sp>
        <p:nvSpPr>
          <p:cNvPr id="151" name="Google Shape;151;p49"/>
          <p:cNvSpPr txBox="1">
            <a:spLocks noGrp="1"/>
          </p:cNvSpPr>
          <p:nvPr>
            <p:ph type="title"/>
          </p:nvPr>
        </p:nvSpPr>
        <p:spPr>
          <a:xfrm>
            <a:off x="841248" y="457200"/>
            <a:ext cx="3931920" cy="160019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49"/>
          <p:cNvSpPr txBox="1">
            <a:spLocks noGrp="1"/>
          </p:cNvSpPr>
          <p:nvPr>
            <p:ph type="body" idx="1"/>
          </p:nvPr>
        </p:nvSpPr>
        <p:spPr>
          <a:xfrm>
            <a:off x="5181600" y="990600"/>
            <a:ext cx="6172200" cy="48768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3" name="Google Shape;153;p49"/>
          <p:cNvSpPr txBox="1">
            <a:spLocks noGrp="1"/>
          </p:cNvSpPr>
          <p:nvPr>
            <p:ph type="body" idx="2"/>
          </p:nvPr>
        </p:nvSpPr>
        <p:spPr>
          <a:xfrm>
            <a:off x="841248" y="2057399"/>
            <a:ext cx="3931920" cy="38100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4" name="Google Shape;15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55" name="Google Shape;15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56" name="Google Shape;156;p49"/>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46057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7"/>
        <p:cNvGrpSpPr/>
        <p:nvPr/>
      </p:nvGrpSpPr>
      <p:grpSpPr>
        <a:xfrm>
          <a:off x="0" y="0"/>
          <a:ext cx="0" cy="0"/>
          <a:chOff x="0" y="0"/>
          <a:chExt cx="0" cy="0"/>
        </a:xfrm>
      </p:grpSpPr>
      <p:sp>
        <p:nvSpPr>
          <p:cNvPr id="158" name="Google Shape;158;p50"/>
          <p:cNvSpPr txBox="1">
            <a:spLocks noGrp="1"/>
          </p:cNvSpPr>
          <p:nvPr>
            <p:ph type="title"/>
          </p:nvPr>
        </p:nvSpPr>
        <p:spPr>
          <a:xfrm>
            <a:off x="841248" y="457200"/>
            <a:ext cx="393192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50"/>
          <p:cNvSpPr>
            <a:spLocks noGrp="1"/>
          </p:cNvSpPr>
          <p:nvPr>
            <p:ph type="pic" idx="2"/>
          </p:nvPr>
        </p:nvSpPr>
        <p:spPr>
          <a:xfrm>
            <a:off x="5181600" y="990600"/>
            <a:ext cx="6172200" cy="4876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Noto Sans Symbols"/>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50"/>
          <p:cNvSpPr txBox="1">
            <a:spLocks noGrp="1"/>
          </p:cNvSpPr>
          <p:nvPr>
            <p:ph type="body" idx="1"/>
          </p:nvPr>
        </p:nvSpPr>
        <p:spPr>
          <a:xfrm>
            <a:off x="841248" y="2057400"/>
            <a:ext cx="3931920" cy="381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1" name="Google Shape;16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62" name="Google Shape;16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63" name="Google Shape;163;p50"/>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21823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4"/>
        <p:cNvGrpSpPr/>
        <p:nvPr/>
      </p:nvGrpSpPr>
      <p:grpSpPr>
        <a:xfrm>
          <a:off x="0" y="0"/>
          <a:ext cx="0" cy="0"/>
          <a:chOff x="0" y="0"/>
          <a:chExt cx="0" cy="0"/>
        </a:xfrm>
      </p:grpSpPr>
      <p:sp>
        <p:nvSpPr>
          <p:cNvPr id="165" name="Google Shape;165;p51"/>
          <p:cNvSpPr txBox="1">
            <a:spLocks noGrp="1"/>
          </p:cNvSpPr>
          <p:nvPr>
            <p:ph type="title"/>
          </p:nvPr>
        </p:nvSpPr>
        <p:spPr>
          <a:xfrm>
            <a:off x="845127" y="365760"/>
            <a:ext cx="105156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51"/>
          <p:cNvSpPr txBox="1">
            <a:spLocks noGrp="1"/>
          </p:cNvSpPr>
          <p:nvPr>
            <p:ph type="body" idx="1"/>
          </p:nvPr>
        </p:nvSpPr>
        <p:spPr>
          <a:xfrm rot="5400000">
            <a:off x="3927259" y="-1253331"/>
            <a:ext cx="4351337"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7" name="Google Shape;16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68" name="Google Shape;16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69" name="Google Shape;169;p51"/>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44131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0"/>
        <p:cNvGrpSpPr/>
        <p:nvPr/>
      </p:nvGrpSpPr>
      <p:grpSpPr>
        <a:xfrm>
          <a:off x="0" y="0"/>
          <a:ext cx="0" cy="0"/>
          <a:chOff x="0" y="0"/>
          <a:chExt cx="0" cy="0"/>
        </a:xfrm>
      </p:grpSpPr>
      <p:sp>
        <p:nvSpPr>
          <p:cNvPr id="171" name="Google Shape;171;p52"/>
          <p:cNvSpPr txBox="1">
            <a:spLocks noGrp="1"/>
          </p:cNvSpPr>
          <p:nvPr>
            <p:ph type="title"/>
          </p:nvPr>
        </p:nvSpPr>
        <p:spPr>
          <a:xfrm rot="5400000">
            <a:off x="7133431" y="1951831"/>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52"/>
          <p:cNvSpPr txBox="1">
            <a:spLocks noGrp="1"/>
          </p:cNvSpPr>
          <p:nvPr>
            <p:ph type="body" idx="1"/>
          </p:nvPr>
        </p:nvSpPr>
        <p:spPr>
          <a:xfrm rot="5400000">
            <a:off x="1799432" y="-600869"/>
            <a:ext cx="5811837"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74" name="Google Shape;17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4572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Calibri"/>
              <a:cs typeface="Calibri"/>
              <a:sym typeface="Calibri"/>
            </a:endParaRPr>
          </a:p>
        </p:txBody>
      </p:sp>
      <p:sp>
        <p:nvSpPr>
          <p:cNvPr id="175" name="Google Shape;175;p52"/>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38069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4297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4080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542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5EE524-D2EF-4C18-BC76-33F9DD4C8958}" type="datetime1">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DA284-B515-486F-9F0E-B077CD7251C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5286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6418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5720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2251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1679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8974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7383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2774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8601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154955" y="947920"/>
            <a:ext cx="8761600" cy="728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14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1154955" y="2603500"/>
            <a:ext cx="8761600" cy="3416400"/>
          </a:xfrm>
          <a:prstGeom prst="rect">
            <a:avLst/>
          </a:prstGeom>
          <a:noFill/>
          <a:ln>
            <a:noFill/>
          </a:ln>
        </p:spPr>
        <p:txBody>
          <a:bodyPr spcFirstLastPara="1" wrap="square" lIns="68575" tIns="34275" rIns="68575" bIns="34275" anchor="t" anchorCtr="0">
            <a:norm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53" name="Google Shape;53;p13"/>
          <p:cNvSpPr txBox="1">
            <a:spLocks noGrp="1"/>
          </p:cNvSpPr>
          <p:nvPr>
            <p:ph type="dt" idx="10"/>
          </p:nvPr>
        </p:nvSpPr>
        <p:spPr>
          <a:xfrm>
            <a:off x="10650939" y="6394407"/>
            <a:ext cx="990800" cy="304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561111" y="6391839"/>
            <a:ext cx="3860000" cy="304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10352540" y="295729"/>
            <a:ext cx="838400" cy="767600"/>
          </a:xfrm>
          <a:prstGeom prst="rect">
            <a:avLst/>
          </a:prstGeom>
          <a:noFill/>
          <a:ln>
            <a:noFill/>
          </a:ln>
        </p:spPr>
        <p:txBody>
          <a:bodyPr spcFirstLastPara="1" wrap="square" lIns="68575" tIns="34275" rIns="68575" bIns="34275" anchor="b"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4838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720347" y="365125"/>
            <a:ext cx="7635200" cy="1325600"/>
          </a:xfrm>
          <a:prstGeom prst="rect">
            <a:avLst/>
          </a:prstGeom>
          <a:noFill/>
          <a:ln>
            <a:noFill/>
          </a:ln>
        </p:spPr>
        <p:txBody>
          <a:bodyPr spcFirstLastPara="1" wrap="square" lIns="68575" tIns="34275" rIns="68575" bIns="34275" anchor="ctr" anchorCtr="0">
            <a:noAutofit/>
          </a:bodyPr>
          <a:lstStyle>
            <a:lvl1pPr marR="0" lvl="0" algn="r" rtl="0">
              <a:lnSpc>
                <a:spcPct val="90000"/>
              </a:lnSpc>
              <a:spcBef>
                <a:spcPts val="0"/>
              </a:spcBef>
              <a:spcAft>
                <a:spcPts val="0"/>
              </a:spcAft>
              <a:buClr>
                <a:srgbClr val="0070C0"/>
              </a:buClr>
              <a:buSzPts val="3300"/>
              <a:buFont typeface="Calibri"/>
              <a:buNone/>
              <a:defRPr sz="4400" b="1" i="0" u="none" strike="noStrike" cap="none">
                <a:solidFill>
                  <a:srgbClr val="0070C0"/>
                </a:solidFill>
                <a:latin typeface="Calibri"/>
                <a:ea typeface="Calibri"/>
                <a:cs typeface="Calibri"/>
                <a:sym typeface="Calibri"/>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58" name="Google Shape;58;p14"/>
          <p:cNvSpPr txBox="1">
            <a:spLocks noGrp="1"/>
          </p:cNvSpPr>
          <p:nvPr>
            <p:ph type="body" idx="1"/>
          </p:nvPr>
        </p:nvSpPr>
        <p:spPr>
          <a:xfrm>
            <a:off x="839788" y="2505075"/>
            <a:ext cx="5158000" cy="36848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2"/>
          </p:nvPr>
        </p:nvSpPr>
        <p:spPr>
          <a:xfrm>
            <a:off x="6172200" y="2505075"/>
            <a:ext cx="5183200" cy="36848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5856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51684-F09C-4B2E-A493-B05A8D60A049}" type="datetime1">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3183774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A73650EF-A4BF-4E15-97A6-2DD968131B6F}"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ECC20929-A9D3-42EC-916B-601AAB01D597}"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514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5C82D308-369F-4A34-9C97-6D497F177923}"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7165C3D9-A80E-4AF0-BDCD-F9644AF6E168}"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08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Ctr="0"/>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BA820448-5C4B-4107-9F81-EC03B7B327EB}"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DFEDE155-8D5D-4367-BD84-FEB325688CA7}"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8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3417AC8B-4D24-4290-9C92-18CE1937FF65}"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90C84748-5099-4CE0-BF3A-1825E0E8BFBD}"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688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E2486ED7-6F7F-41E0-AF49-D5F0CD81CEDB}"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7B8D1C15-E210-4036-839A-6CE77588E642}"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02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C9CC25FC-8AA7-4BD6-A8E4-75F60E9ECBC5}"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72AA813B-5ECD-40C7-87EE-5A83E7054CC3}"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53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A6935B5C-A601-4AD1-8BF3-97C10EB35C37}"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7"/>
          <p:cNvSpPr>
            <a:spLocks noGrp="1"/>
          </p:cNvSpPr>
          <p:nvPr>
            <p:ph type="ftr" sz="quarter" idx="11"/>
          </p:nvPr>
        </p:nvSpPr>
        <p:spPr/>
        <p:txBody>
          <a:bodyPr/>
          <a:lstStyle>
            <a:lvl1pPr>
              <a:defRPr>
                <a:solidFill>
                  <a:srgbClr val="FFFFFF"/>
                </a:solidFil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8"/>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71933882-3344-41F5-B8AC-38A2741759C8}"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502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a:xfrm>
            <a:off x="465667" y="6459539"/>
            <a:ext cx="2618317" cy="365125"/>
          </a:xfrm>
        </p:spPr>
        <p:txBody>
          <a:bodyPr/>
          <a:lstStyle>
            <a:lvl1pPr algn="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2A59BFDC-E14E-4EBB-9D10-BCE47BA70748}"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5"/>
          <p:cNvSpPr>
            <a:spLocks noGrp="1"/>
          </p:cNvSpPr>
          <p:nvPr>
            <p:ph type="ftr" sz="quarter" idx="11"/>
          </p:nvPr>
        </p:nvSpPr>
        <p:spPr>
          <a:xfrm>
            <a:off x="4800600" y="6459539"/>
            <a:ext cx="4648200" cy="365125"/>
          </a:xfrm>
        </p:spPr>
        <p:txBody>
          <a:bodyPr/>
          <a:lstStyle>
            <a:lvl1pPr algn="l">
              <a:defRPr>
                <a:solidFill>
                  <a:srgbClr val="344068"/>
                </a:solidFil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344068"/>
              </a:solidFill>
              <a:effectLst/>
              <a:uLnTx/>
              <a:uFillTx/>
              <a:latin typeface="Calibri" panose="020F0502020204030204"/>
              <a:ea typeface="+mn-ea"/>
              <a:cs typeface="+mn-cs"/>
            </a:endParaRPr>
          </a:p>
        </p:txBody>
      </p:sp>
      <p:sp>
        <p:nvSpPr>
          <p:cNvPr id="9" name="Slide Number Placeholder 6"/>
          <p:cNvSpPr>
            <a:spLocks noGrp="1"/>
          </p:cNvSpPr>
          <p:nvPr>
            <p:ph type="sldNum" sz="quarter" idx="12"/>
          </p:nvPr>
        </p:nvSpPr>
        <p:spPr/>
        <p:txBody>
          <a:bodyPr/>
          <a:lstStyle>
            <a:lvl1pPr>
              <a:defRPr>
                <a:solidFill>
                  <a:srgbClr val="344068"/>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539B8905-2127-4A2C-A4BB-A60EB3A63730}" type="slidenum">
              <a:rPr kumimoji="0" lang="en-US" sz="788" b="0" i="0" u="none" strike="noStrike" kern="1200" cap="none" spc="0" normalizeH="0" baseline="0" noProof="0" smtClean="0">
                <a:ln>
                  <a:noFill/>
                </a:ln>
                <a:solidFill>
                  <a:srgbClr val="344068"/>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34406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7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56ED0F68-8218-4003-ACDD-61EA776B1138}"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D39D1376-5A53-4D1C-9E48-36BEBE03BD94}"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037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111C7C0B-32FD-4EDA-AED2-EC29E7539F8A}"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1F2E33C4-7D27-43EF-9DB1-D0654E2EDB92}"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78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69E30D-653A-480B-A7A6-9EB5B5077F6F}" type="datetime1">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3863908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4E989054-0291-42EF-83FF-7E762E1A4080}"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02274BDA-50C0-4471-8A9A-AE90CD82CAFA}"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13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8570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453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158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810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38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024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461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959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04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84A71D-BFFC-4CFF-A37D-F3204AF1C312}" type="datetime1">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DA284-B515-486F-9F0E-B077CD7251C9}" type="slidenum">
              <a:rPr lang="en-US" smtClean="0"/>
              <a:t>‹#›</a:t>
            </a:fld>
            <a:endParaRPr lang="en-US"/>
          </a:p>
        </p:txBody>
      </p:sp>
    </p:spTree>
    <p:extLst>
      <p:ext uri="{BB962C8B-B14F-4D97-AF65-F5344CB8AC3E}">
        <p14:creationId xmlns:p14="http://schemas.microsoft.com/office/powerpoint/2010/main" val="9074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584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87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944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57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644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8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991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2318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836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9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20F4B4C3-0C7E-4A2D-AAF1-83A5F984A843}" type="datetime1">
              <a:rPr lang="en-US" smtClean="0"/>
              <a:t>10/4/2023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81DA284-B515-486F-9F0E-B077CD7251C9}" type="slidenum">
              <a:rPr lang="en-US" smtClean="0"/>
              <a:t>‹#›</a:t>
            </a:fld>
            <a:endParaRPr lang="en-US"/>
          </a:p>
        </p:txBody>
      </p:sp>
    </p:spTree>
    <p:extLst>
      <p:ext uri="{BB962C8B-B14F-4D97-AF65-F5344CB8AC3E}">
        <p14:creationId xmlns:p14="http://schemas.microsoft.com/office/powerpoint/2010/main" val="411892226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78611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650158240"/>
      </p:ext>
    </p:extLst>
  </p:cSld>
  <p:clrMap bg1="lt1" tx1="dk1" bg2="dk2"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AD9E7CA-8D62-6D49-8C5F-F680401B63D9}"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81DA284-B515-486F-9F0E-B077CD7251C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5341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4752140-11EC-4477-8756-00F07B79248E}" type="datetime1">
              <a:rPr lang="en-US" smtClean="0"/>
              <a:t>10/4/2023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81DA284-B515-486F-9F0E-B077CD7251C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917817"/>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FFFFFF"/>
              </a:solidFill>
              <a:effectLst/>
              <a:uLnTx/>
              <a:uFillTx/>
              <a:latin typeface="Calibri"/>
              <a:cs typeface="Calibri"/>
              <a:sym typeface="Calibri"/>
            </a:endParaRPr>
          </a:p>
        </p:txBody>
      </p:sp>
      <p:sp>
        <p:nvSpPr>
          <p:cNvPr id="15" name="Google Shape;15;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FFFFFF"/>
              </a:solidFill>
              <a:effectLst/>
              <a:uLnTx/>
              <a:uFillTx/>
              <a:latin typeface="Calibri"/>
              <a:cs typeface="Calibri"/>
              <a:sym typeface="Calibri"/>
            </a:endParaRPr>
          </a:p>
        </p:txBody>
      </p:sp>
      <p:sp>
        <p:nvSpPr>
          <p:cNvPr id="16" name="Google Shape;16;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50" b="0" i="0" u="none" strike="noStrike" kern="0" cap="none" spc="0" normalizeH="0" baseline="0" noProof="0">
              <a:ln>
                <a:noFill/>
              </a:ln>
              <a:solidFill>
                <a:srgbClr val="FFFFFF"/>
              </a:solidFill>
              <a:effectLst/>
              <a:uLnTx/>
              <a:uFillTx/>
              <a:latin typeface="Calibri"/>
              <a:cs typeface="Calibri"/>
              <a:sym typeface="Calibri"/>
            </a:endParaRPr>
          </a:p>
        </p:txBody>
      </p:sp>
      <p:cxnSp>
        <p:nvCxnSpPr>
          <p:cNvPr id="17" name="Google Shape;17;p20"/>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515738872"/>
      </p:ext>
    </p:extLst>
  </p:cSld>
  <p:clrMap bg1="lt1" tx1="dk1" bg2="dk2" tx2="lt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30FDF5-7026-4DB1-84FF-854D3A07A00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EEB715-AB31-40E3-AB96-2B02031C56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9442063"/>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 id="2147484352" r:id="rId13"/>
    <p:sldLayoutId id="2147484353"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845127" y="365760"/>
            <a:ext cx="10515600" cy="13255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22"/>
          <p:cNvSpPr txBox="1">
            <a:spLocks noGrp="1"/>
          </p:cNvSpPr>
          <p:nvPr>
            <p:ph type="body" idx="1"/>
          </p:nvPr>
        </p:nvSpPr>
        <p:spPr>
          <a:xfrm>
            <a:off x="845127" y="1828800"/>
            <a:ext cx="10515600" cy="435133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0" cap="none" spc="0" normalizeH="0" baseline="0" noProof="0">
              <a:ln>
                <a:noFill/>
              </a:ln>
              <a:solidFill>
                <a:srgbClr val="595959"/>
              </a:solidFill>
              <a:effectLst/>
              <a:uLnTx/>
              <a:uFillTx/>
              <a:latin typeface="Calibri"/>
              <a:cs typeface="Calibri"/>
              <a:sym typeface="Calibri"/>
            </a:endParaRPr>
          </a:p>
        </p:txBody>
      </p:sp>
      <p:sp>
        <p:nvSpPr>
          <p:cNvPr id="105" name="Google Shape;10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0" cap="none" spc="0" normalizeH="0" baseline="0" noProof="0">
              <a:ln>
                <a:noFill/>
              </a:ln>
              <a:solidFill>
                <a:srgbClr val="595959"/>
              </a:solidFill>
              <a:effectLst/>
              <a:uLnTx/>
              <a:uFillTx/>
              <a:latin typeface="Calibri"/>
              <a:cs typeface="Calibri"/>
              <a:sym typeface="Calibri"/>
            </a:endParaRPr>
          </a:p>
        </p:txBody>
      </p:sp>
      <p:sp>
        <p:nvSpPr>
          <p:cNvPr id="106" name="Google Shape;106;p22"/>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a:solidFill>
                  <a:srgbClr val="888888"/>
                </a:solidFill>
                <a:latin typeface="Calibri"/>
                <a:ea typeface="Calibri"/>
                <a:cs typeface="Calibri"/>
                <a:sym typeface="Calibri"/>
              </a:defRPr>
            </a:lvl1pPr>
            <a:lvl2pPr marL="0" marR="0" lvl="1" indent="0" algn="r" rtl="0">
              <a:spcBef>
                <a:spcPts val="0"/>
              </a:spcBef>
              <a:buNone/>
              <a:defRPr sz="1100">
                <a:solidFill>
                  <a:srgbClr val="888888"/>
                </a:solidFill>
                <a:latin typeface="Calibri"/>
                <a:ea typeface="Calibri"/>
                <a:cs typeface="Calibri"/>
                <a:sym typeface="Calibri"/>
              </a:defRPr>
            </a:lvl2pPr>
            <a:lvl3pPr marL="0" marR="0" lvl="2" indent="0" algn="r" rtl="0">
              <a:spcBef>
                <a:spcPts val="0"/>
              </a:spcBef>
              <a:buNone/>
              <a:defRPr sz="1100">
                <a:solidFill>
                  <a:srgbClr val="888888"/>
                </a:solidFill>
                <a:latin typeface="Calibri"/>
                <a:ea typeface="Calibri"/>
                <a:cs typeface="Calibri"/>
                <a:sym typeface="Calibri"/>
              </a:defRPr>
            </a:lvl3pPr>
            <a:lvl4pPr marL="0" marR="0" lvl="3" indent="0" algn="r" rtl="0">
              <a:spcBef>
                <a:spcPts val="0"/>
              </a:spcBef>
              <a:buNone/>
              <a:defRPr sz="1100">
                <a:solidFill>
                  <a:srgbClr val="888888"/>
                </a:solidFill>
                <a:latin typeface="Calibri"/>
                <a:ea typeface="Calibri"/>
                <a:cs typeface="Calibri"/>
                <a:sym typeface="Calibri"/>
              </a:defRPr>
            </a:lvl4pPr>
            <a:lvl5pPr marL="0" marR="0" lvl="4" indent="0" algn="r" rtl="0">
              <a:spcBef>
                <a:spcPts val="0"/>
              </a:spcBef>
              <a:buNone/>
              <a:defRPr sz="1100">
                <a:solidFill>
                  <a:srgbClr val="888888"/>
                </a:solidFill>
                <a:latin typeface="Calibri"/>
                <a:ea typeface="Calibri"/>
                <a:cs typeface="Calibri"/>
                <a:sym typeface="Calibri"/>
              </a:defRPr>
            </a:lvl5pPr>
            <a:lvl6pPr marL="0" marR="0" lvl="5" indent="0" algn="r" rtl="0">
              <a:spcBef>
                <a:spcPts val="0"/>
              </a:spcBef>
              <a:buNone/>
              <a:defRPr sz="1100">
                <a:solidFill>
                  <a:srgbClr val="888888"/>
                </a:solidFill>
                <a:latin typeface="Calibri"/>
                <a:ea typeface="Calibri"/>
                <a:cs typeface="Calibri"/>
                <a:sym typeface="Calibri"/>
              </a:defRPr>
            </a:lvl6pPr>
            <a:lvl7pPr marL="0" marR="0" lvl="6" indent="0" algn="r" rtl="0">
              <a:spcBef>
                <a:spcPts val="0"/>
              </a:spcBef>
              <a:buNone/>
              <a:defRPr sz="1100">
                <a:solidFill>
                  <a:srgbClr val="888888"/>
                </a:solidFill>
                <a:latin typeface="Calibri"/>
                <a:ea typeface="Calibri"/>
                <a:cs typeface="Calibri"/>
                <a:sym typeface="Calibri"/>
              </a:defRPr>
            </a:lvl7pPr>
            <a:lvl8pPr marL="0" marR="0" lvl="7" indent="0" algn="r" rtl="0">
              <a:spcBef>
                <a:spcPts val="0"/>
              </a:spcBef>
              <a:buNone/>
              <a:defRPr sz="1100">
                <a:solidFill>
                  <a:srgbClr val="888888"/>
                </a:solidFill>
                <a:latin typeface="Calibri"/>
                <a:ea typeface="Calibri"/>
                <a:cs typeface="Calibri"/>
                <a:sym typeface="Calibri"/>
              </a:defRPr>
            </a:lvl8pPr>
            <a:lvl9pPr marL="0" marR="0" lvl="8" indent="0" algn="r" rtl="0">
              <a:spcBef>
                <a:spcPts val="0"/>
              </a:spcBef>
              <a:buNone/>
              <a:defRPr sz="1100">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1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58081208"/>
      </p:ext>
    </p:extLst>
  </p:cSld>
  <p:clrMap bg1="lt1" tx1="dk1" bg2="dk2" tx2="lt2" accent1="accent1" accent2="accent2" accent3="accent3" accent4="accent4" accent5="accent5" accent6="accent6" hlink="hlink" folHlink="folHlink"/>
  <p:sldLayoutIdLst>
    <p:sldLayoutId id="2147484370"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0717938"/>
      </p:ext>
    </p:extLst>
  </p:cSld>
  <p:clrMap bg1="lt1" tx1="dk1" bg2="dk2" tx2="lt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077"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defTabSz="342900" eaLnBrk="1" fontAlgn="auto" hangingPunct="1">
              <a:spcBef>
                <a:spcPts val="0"/>
              </a:spcBef>
              <a:spcAft>
                <a:spcPts val="0"/>
              </a:spcAft>
              <a:defRPr sz="675">
                <a:solidFill>
                  <a:srgbClr val="FFFFFF"/>
                </a:solidFill>
                <a:latin typeface="Calibri" panose="020F0502020204030204"/>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D6F5873E-9486-45EB-9CD1-B56EB6CB518C}" type="datetime1">
              <a:rPr kumimoji="0" lang="en-US" sz="675"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10/4/2023</a:t>
            </a:fld>
            <a:endParaRPr kumimoji="0" lang="en-US" sz="67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defTabSz="342900" eaLnBrk="1" fontAlgn="auto" hangingPunct="1">
              <a:spcBef>
                <a:spcPts val="0"/>
              </a:spcBef>
              <a:spcAft>
                <a:spcPts val="0"/>
              </a:spcAft>
              <a:defRPr sz="675" cap="all" baseline="0">
                <a:solidFill>
                  <a:srgbClr val="FFFFFF"/>
                </a:solidFill>
                <a:latin typeface="Calibri" panose="020F0502020204030204"/>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defTabSz="342900" eaLnBrk="1" fontAlgn="auto" hangingPunct="1">
              <a:spcBef>
                <a:spcPts val="0"/>
              </a:spcBef>
              <a:spcAft>
                <a:spcPts val="0"/>
              </a:spcAft>
              <a:defRPr sz="788">
                <a:solidFill>
                  <a:srgbClr val="FFFFFF"/>
                </a:solidFill>
                <a:latin typeface="Calibri" panose="020F0502020204030204"/>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7AE0F7E1-8B69-44CE-84C0-4991D2CB9D0C}"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964477"/>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hf hdr="0" ftr="0" dt="0"/>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64082"/>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088453-3F64-43A2-AE72-029313FCEFE8}"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10/4/2023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CEA0D6B-88A6-4973-B453-ABE60B68E981}"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420262"/>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unkelberg@everytexan.org"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17.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9.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04.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hyperlink" Target="http://www.ice.gov/doclib/ero-outreach/pdf/ice-aca-memo.pdf"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www.healthreformbeyondthebasics.org/reference-guide-to-immigration-document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healthreformbeyondthebasics.org/reference-guide-to-immigration-documents/" TargetMode="External"/><Relationship Id="rId7" Type="http://schemas.openxmlformats.org/officeDocument/2006/relationships/hyperlink" Target="https://marketplace.cms.gov/technical-assistance-resources/special-populations-help"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marketplace.cms.gov/technical-assistance-resources/assister-guide-to-immigration-section.PDF" TargetMode="External"/><Relationship Id="rId5" Type="http://schemas.openxmlformats.org/officeDocument/2006/relationships/hyperlink" Target="https://www.healthcare.gov/help/immigration-document-types/" TargetMode="External"/><Relationship Id="rId4" Type="http://schemas.openxmlformats.org/officeDocument/2006/relationships/hyperlink" Target="http://www.healthreformbeyondthebasics.org/reference-guide-to-immigration-document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healthreformbeyondthebasics.org/oe10-part-vi-data-matching-issues/"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hyperlink" Target="https://ccf.georgetown.edu/2016/02/24/getting-enrollment-right-immigrant-families/" TargetMode="External"/><Relationship Id="rId3" Type="http://schemas.openxmlformats.org/officeDocument/2006/relationships/hyperlink" Target="https://www.healthreformbeyondthebasics.org/category/webinars/" TargetMode="External"/><Relationship Id="rId7" Type="http://schemas.openxmlformats.org/officeDocument/2006/relationships/hyperlink" Target="https://www.healthcare.gov/help/immigration-document-types/" TargetMode="External"/><Relationship Id="rId2" Type="http://schemas.openxmlformats.org/officeDocument/2006/relationships/hyperlink" Target="http://www.healthreformbeyondthebasics.org/reference-guide-to-immigration-documents/" TargetMode="External"/><Relationship Id="rId1" Type="http://schemas.openxmlformats.org/officeDocument/2006/relationships/slideLayout" Target="../slideLayouts/slideLayout13.xml"/><Relationship Id="rId6" Type="http://schemas.openxmlformats.org/officeDocument/2006/relationships/hyperlink" Target="https://marketplace.cms.gov/technical-assistance-resources/assister-guide-to-immigration-section.PDF" TargetMode="External"/><Relationship Id="rId5" Type="http://schemas.openxmlformats.org/officeDocument/2006/relationships/hyperlink" Target="https://drive.google.com/file/d/0ByUH9gd5AdHnRU5NMzRIbGN3cm8/view" TargetMode="External"/><Relationship Id="rId4" Type="http://schemas.openxmlformats.org/officeDocument/2006/relationships/hyperlink" Target="https://forabettertexas.org/images/HW_2016_ImmigrantsAccess_FullReport.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8" Type="http://schemas.openxmlformats.org/officeDocument/2006/relationships/hyperlink" Target="https://sites.google.com/view/get-texas-covered/in-english/resources/enrollment-assisters" TargetMode="External"/><Relationship Id="rId3" Type="http://schemas.openxmlformats.org/officeDocument/2006/relationships/hyperlink" Target="http://segurotexas.org/" TargetMode="External"/><Relationship Id="rId7" Type="http://schemas.openxmlformats.org/officeDocument/2006/relationships/hyperlink" Target="https://sites.google.com/view/get-texas-covered/in-english/resources/advocates" TargetMode="External"/><Relationship Id="rId2" Type="http://schemas.openxmlformats.org/officeDocument/2006/relationships/notesSlide" Target="../notesSlides/notesSlide32.xml"/><Relationship Id="rId1" Type="http://schemas.openxmlformats.org/officeDocument/2006/relationships/slideLayout" Target="../slideLayouts/slideLayout59.xml"/><Relationship Id="rId6" Type="http://schemas.openxmlformats.org/officeDocument/2006/relationships/hyperlink" Target="https://sites.google.com/view/get-texas-covered/in-english/resources/families" TargetMode="External"/><Relationship Id="rId11" Type="http://schemas.openxmlformats.org/officeDocument/2006/relationships/hyperlink" Target="https://docs.google.com/forms/d/e/1FAIpQLSdttHPTizCQBNwXxtaVE_h6C0nIFzqOvGYwqlFvG7jtosn5yA/viewform?usp=sf_link" TargetMode="External"/><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png"/></Relationships>
</file>

<file path=ppt/slides/_rels/slide58.xml.rels><?xml version="1.0" encoding="UTF-8" standalone="yes"?>
<Relationships xmlns="http://schemas.openxmlformats.org/package/2006/relationships"><Relationship Id="rId8" Type="http://schemas.openxmlformats.org/officeDocument/2006/relationships/hyperlink" Target="mailto:kmartinez@everytexan.org" TargetMode="Externa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1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hyperlink" Target="https://segurotexas.org/en/" TargetMode="External"/><Relationship Id="rId4" Type="http://schemas.openxmlformats.org/officeDocument/2006/relationships/image" Target="../media/image37.png"/><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hyperlink" Target="https://www.houstonimmigration.org/hotline/"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s://everytexan.org/our-work/policy-areas/health-care/health-insurance-coverage/eligibility-outreach-enrollment/enrollment-videos/" TargetMode="External"/><Relationship Id="rId2" Type="http://schemas.openxmlformats.org/officeDocument/2006/relationships/notesSlide" Target="../notesSlides/notesSlide35.xml"/><Relationship Id="rId1" Type="http://schemas.openxmlformats.org/officeDocument/2006/relationships/slideLayout" Target="../slideLayouts/slideLayout39.xml"/><Relationship Id="rId5" Type="http://schemas.openxmlformats.org/officeDocument/2006/relationships/hyperlink" Target="https://default.salsalabs.org/T16fb3579-5387-4e61-ba48-c93d41785627/56de004a-9027-466d-ad6a-869118c3b56e" TargetMode="Externa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8" Type="http://schemas.openxmlformats.org/officeDocument/2006/relationships/hyperlink" Target="https://docs.google.com/forms/d/e/1FAIpQLSdttHPTizCQBNwXxtaVE_h6C0nIFzqOvGYwqlFvG7jtosn5yA/viewform?usp=sf_link" TargetMode="External"/><Relationship Id="rId3" Type="http://schemas.openxmlformats.org/officeDocument/2006/relationships/hyperlink" Target="https://everytexan.org/" TargetMode="External"/><Relationship Id="rId7" Type="http://schemas.openxmlformats.org/officeDocument/2006/relationships/hyperlink" Target="mailto:ereyes@childrensdefense.org" TargetMode="Externa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hyperlink" Target="mailto:martinez@everytexan.org" TargetMode="External"/><Relationship Id="rId11" Type="http://schemas.openxmlformats.org/officeDocument/2006/relationships/image" Target="../media/image45.png"/><Relationship Id="rId5" Type="http://schemas.openxmlformats.org/officeDocument/2006/relationships/hyperlink" Target="mailto:dunkelberg@everytexan.org" TargetMode="External"/><Relationship Id="rId10" Type="http://schemas.openxmlformats.org/officeDocument/2006/relationships/image" Target="../media/image44.png"/><Relationship Id="rId4" Type="http://schemas.openxmlformats.org/officeDocument/2006/relationships/hyperlink" Target="https://cdftexas.org/" TargetMode="External"/><Relationship Id="rId9" Type="http://schemas.openxmlformats.org/officeDocument/2006/relationships/hyperlink" Target="https://protectingimmigrantfamilies.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FCAC4-E9DB-E649-A5E2-B1D92D6CF3EE}"/>
              </a:ext>
            </a:extLst>
          </p:cNvPr>
          <p:cNvSpPr>
            <a:spLocks noGrp="1"/>
          </p:cNvSpPr>
          <p:nvPr>
            <p:ph type="ctrTitle"/>
          </p:nvPr>
        </p:nvSpPr>
        <p:spPr>
          <a:xfrm>
            <a:off x="1053458" y="-485405"/>
            <a:ext cx="10058400" cy="3566160"/>
          </a:xfrm>
        </p:spPr>
        <p:txBody>
          <a:bodyPr>
            <a:normAutofit/>
          </a:bodyPr>
          <a:lstStyle/>
          <a:p>
            <a:r>
              <a:rPr lang="en-US" sz="6600" b="1" dirty="0">
                <a:solidFill>
                  <a:schemeClr val="tx1">
                    <a:lumMod val="75000"/>
                    <a:lumOff val="25000"/>
                  </a:schemeClr>
                </a:solidFill>
              </a:rPr>
              <a:t>Immigrant Access to </a:t>
            </a:r>
            <a:r>
              <a:rPr lang="en-US" sz="6600" b="1" dirty="0" smtClean="0">
                <a:solidFill>
                  <a:schemeClr val="tx1">
                    <a:lumMod val="75000"/>
                    <a:lumOff val="25000"/>
                  </a:schemeClr>
                </a:solidFill>
              </a:rPr>
              <a:t>Health Coverage </a:t>
            </a:r>
            <a:r>
              <a:rPr lang="en-US" sz="6600" b="1" dirty="0">
                <a:solidFill>
                  <a:schemeClr val="tx1">
                    <a:lumMod val="75000"/>
                    <a:lumOff val="25000"/>
                  </a:schemeClr>
                </a:solidFill>
              </a:rPr>
              <a:t>Under the ACA, Medicaid &amp; CHIP…</a:t>
            </a:r>
            <a:endParaRPr lang="en-US" sz="6600" dirty="0"/>
          </a:p>
        </p:txBody>
      </p:sp>
      <p:sp>
        <p:nvSpPr>
          <p:cNvPr id="6" name="Subtitle 5">
            <a:extLst>
              <a:ext uri="{FF2B5EF4-FFF2-40B4-BE49-F238E27FC236}">
                <a16:creationId xmlns:a16="http://schemas.microsoft.com/office/drawing/2014/main" id="{6AA1D3E2-2BF7-B845-880E-0466121A6405}"/>
              </a:ext>
            </a:extLst>
          </p:cNvPr>
          <p:cNvSpPr>
            <a:spLocks noGrp="1"/>
          </p:cNvSpPr>
          <p:nvPr>
            <p:ph type="subTitle" idx="1"/>
          </p:nvPr>
        </p:nvSpPr>
        <p:spPr>
          <a:xfrm>
            <a:off x="989163" y="3442210"/>
            <a:ext cx="10058400" cy="1143000"/>
          </a:xfrm>
        </p:spPr>
        <p:txBody>
          <a:bodyPr/>
          <a:lstStyle/>
          <a:p>
            <a:r>
              <a:rPr lang="en-US" sz="2800" b="1" dirty="0">
                <a:solidFill>
                  <a:schemeClr val="tx1">
                    <a:lumMod val="75000"/>
                    <a:lumOff val="25000"/>
                  </a:schemeClr>
                </a:solidFill>
              </a:rPr>
              <a:t>…</a:t>
            </a:r>
            <a:r>
              <a:rPr lang="en-US" sz="1800" b="1" i="1" dirty="0">
                <a:solidFill>
                  <a:schemeClr val="tx1">
                    <a:lumMod val="75000"/>
                    <a:lumOff val="25000"/>
                  </a:schemeClr>
                </a:solidFill>
              </a:rPr>
              <a:t>and how to Build enrollment under the </a:t>
            </a:r>
            <a:r>
              <a:rPr lang="en-US" sz="1800" b="1" i="1" dirty="0" smtClean="0">
                <a:solidFill>
                  <a:schemeClr val="tx1">
                    <a:lumMod val="75000"/>
                    <a:lumOff val="25000"/>
                  </a:schemeClr>
                </a:solidFill>
              </a:rPr>
              <a:t>Restored </a:t>
            </a:r>
            <a:r>
              <a:rPr lang="en-US" sz="1800" b="1" i="1" dirty="0">
                <a:solidFill>
                  <a:schemeClr val="tx1">
                    <a:lumMod val="75000"/>
                    <a:lumOff val="25000"/>
                  </a:schemeClr>
                </a:solidFill>
              </a:rPr>
              <a:t>federal “Public Charge” </a:t>
            </a:r>
            <a:r>
              <a:rPr lang="en-US" sz="1800" b="1" i="1" dirty="0" smtClean="0">
                <a:solidFill>
                  <a:schemeClr val="tx1">
                    <a:lumMod val="75000"/>
                    <a:lumOff val="25000"/>
                  </a:schemeClr>
                </a:solidFill>
              </a:rPr>
              <a:t>Rule, and during Medicaid “unwinding”</a:t>
            </a:r>
            <a:endParaRPr lang="en-US" dirty="0"/>
          </a:p>
        </p:txBody>
      </p:sp>
      <p:sp>
        <p:nvSpPr>
          <p:cNvPr id="4" name="Slide Number Placeholder 3">
            <a:extLst>
              <a:ext uri="{FF2B5EF4-FFF2-40B4-BE49-F238E27FC236}">
                <a16:creationId xmlns:a16="http://schemas.microsoft.com/office/drawing/2014/main" id="{E2DED66F-3E9C-1141-85AC-4DBABE4CC66F}"/>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
        <p:nvSpPr>
          <p:cNvPr id="7" name="Text Placeholder 9">
            <a:extLst>
              <a:ext uri="{FF2B5EF4-FFF2-40B4-BE49-F238E27FC236}">
                <a16:creationId xmlns:a16="http://schemas.microsoft.com/office/drawing/2014/main" id="{C6E2C30D-F808-0E48-8B95-9584A37E2ED6}"/>
              </a:ext>
            </a:extLst>
          </p:cNvPr>
          <p:cNvSpPr txBox="1">
            <a:spLocks/>
          </p:cNvSpPr>
          <p:nvPr/>
        </p:nvSpPr>
        <p:spPr>
          <a:xfrm>
            <a:off x="989163" y="5308121"/>
            <a:ext cx="5988540" cy="88948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pPr>
            <a:r>
              <a:rPr lang="en-US" sz="1800" dirty="0" smtClean="0"/>
              <a:t>Webinar </a:t>
            </a:r>
            <a:r>
              <a:rPr lang="en-US" sz="1800" dirty="0" smtClean="0"/>
              <a:t>10/06/2023; </a:t>
            </a:r>
            <a:r>
              <a:rPr lang="en-US" sz="1800" b="1" dirty="0" smtClean="0">
                <a:solidFill>
                  <a:srgbClr val="C00000"/>
                </a:solidFill>
              </a:rPr>
              <a:t>slides 34-X revised 10/26/22</a:t>
            </a:r>
          </a:p>
          <a:p>
            <a:pPr>
              <a:spcBef>
                <a:spcPts val="0"/>
              </a:spcBef>
            </a:pPr>
            <a:r>
              <a:rPr lang="en-US" sz="1800" dirty="0" smtClean="0"/>
              <a:t>Anne </a:t>
            </a:r>
            <a:r>
              <a:rPr lang="en-US" sz="1800" dirty="0"/>
              <a:t>Dunkelberg, Senior </a:t>
            </a:r>
            <a:r>
              <a:rPr lang="en-US" sz="1800" dirty="0" smtClean="0"/>
              <a:t>Fellow, </a:t>
            </a:r>
            <a:r>
              <a:rPr lang="en-US" sz="1800" dirty="0"/>
              <a:t>Every Texan</a:t>
            </a:r>
          </a:p>
          <a:p>
            <a:pPr>
              <a:spcBef>
                <a:spcPts val="0"/>
              </a:spcBef>
            </a:pPr>
            <a:r>
              <a:rPr lang="en-US" sz="1800" dirty="0">
                <a:hlinkClick r:id="rId2"/>
              </a:rPr>
              <a:t>dunkelberg@everytexan.org</a:t>
            </a:r>
            <a:r>
              <a:rPr lang="en-US" sz="1800" dirty="0"/>
              <a:t> </a:t>
            </a:r>
          </a:p>
        </p:txBody>
      </p:sp>
    </p:spTree>
    <p:extLst>
      <p:ext uri="{BB962C8B-B14F-4D97-AF65-F5344CB8AC3E}">
        <p14:creationId xmlns:p14="http://schemas.microsoft.com/office/powerpoint/2010/main" val="2261252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5D3316-FC6A-47BE-A241-7C48D57EE6C5}" type="slidenum">
              <a:rPr lang="en-US" smtClean="0"/>
              <a:t>10</a:t>
            </a:fld>
            <a:endParaRPr lang="en-US"/>
          </a:p>
        </p:txBody>
      </p:sp>
      <p:sp>
        <p:nvSpPr>
          <p:cNvPr id="3" name="Content Placeholder 2"/>
          <p:cNvSpPr>
            <a:spLocks noGrp="1"/>
          </p:cNvSpPr>
          <p:nvPr>
            <p:ph idx="4294967295"/>
          </p:nvPr>
        </p:nvSpPr>
        <p:spPr>
          <a:xfrm>
            <a:off x="4479087" y="705549"/>
            <a:ext cx="6654800" cy="2039937"/>
          </a:xfrm>
        </p:spPr>
        <p:txBody>
          <a:bodyPr>
            <a:normAutofit/>
          </a:bodyPr>
          <a:lstStyle/>
          <a:p>
            <a:pPr algn="ctr"/>
            <a:r>
              <a:rPr lang="en-US" sz="3600" dirty="0"/>
              <a:t>Texas has chosen to provide Medicaid and CHIP to all lawfully present children.</a:t>
            </a:r>
          </a:p>
        </p:txBody>
      </p:sp>
      <p:pic>
        <p:nvPicPr>
          <p:cNvPr id="5" name="Picture 2" descr="BOY &amp; GIRL HOLDING HANDS SILHOUETTE DECAL (Children's Decor) Children  Playing...">
            <a:extLst>
              <a:ext uri="{FF2B5EF4-FFF2-40B4-BE49-F238E27FC236}">
                <a16:creationId xmlns:a16="http://schemas.microsoft.com/office/drawing/2014/main" id="{0CBF03E2-9EBA-AA46-BA66-CB68F2AF0A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51" t="10557" r="11852" b="14419"/>
          <a:stretch/>
        </p:blipFill>
        <p:spPr bwMode="auto">
          <a:xfrm>
            <a:off x="1181796" y="274794"/>
            <a:ext cx="2613827" cy="2570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28BD8B-CD95-5C46-94C5-B071283AE077}"/>
              </a:ext>
            </a:extLst>
          </p:cNvPr>
          <p:cNvSpPr txBox="1"/>
          <p:nvPr/>
        </p:nvSpPr>
        <p:spPr>
          <a:xfrm>
            <a:off x="1181796" y="2812837"/>
            <a:ext cx="8533703" cy="30623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Still, lawfully present children are sometimes </a:t>
            </a:r>
            <a:r>
              <a:rPr lang="en-US" u="sng" dirty="0"/>
              <a:t>incorrectly</a:t>
            </a:r>
            <a:r>
              <a:rPr lang="en-US" dirty="0"/>
              <a:t> denied Medicaid/CHIP based on immigration status by HHSC. </a:t>
            </a:r>
          </a:p>
          <a:p>
            <a:pPr marL="285750" indent="-285750">
              <a:spcAft>
                <a:spcPts val="600"/>
              </a:spcAft>
              <a:buFont typeface="Arial" panose="020B0604020202020204" pitchFamily="34" charset="0"/>
              <a:buChar char="•"/>
            </a:pPr>
            <a:r>
              <a:rPr lang="en-US" dirty="0"/>
              <a:t>Certain lawfully present children are not eligible for an SSN. Still, Texas HHSC has also incorrectly denied some of these children due to failure to provide an SSN.</a:t>
            </a:r>
          </a:p>
          <a:p>
            <a:pPr marL="285750" indent="-285750">
              <a:spcAft>
                <a:spcPts val="600"/>
              </a:spcAft>
              <a:buFont typeface="Arial" panose="020B0604020202020204" pitchFamily="34" charset="0"/>
              <a:buChar char="•"/>
            </a:pPr>
            <a:r>
              <a:rPr lang="en-US" dirty="0"/>
              <a:t>Frequent problems this year: </a:t>
            </a:r>
          </a:p>
          <a:p>
            <a:pPr marL="742950" lvl="1" indent="-285750">
              <a:spcAft>
                <a:spcPts val="600"/>
              </a:spcAft>
              <a:buFont typeface="Arial" panose="020B0604020202020204" pitchFamily="34" charset="0"/>
              <a:buChar char="•"/>
            </a:pPr>
            <a:r>
              <a:rPr lang="en-US" sz="1400" dirty="0"/>
              <a:t>children with F-2 and T visas</a:t>
            </a:r>
          </a:p>
          <a:p>
            <a:pPr marL="742950" lvl="1" indent="-285750">
              <a:spcAft>
                <a:spcPts val="600"/>
              </a:spcAft>
              <a:buFont typeface="Arial" panose="020B0604020202020204" pitchFamily="34" charset="0"/>
              <a:buChar char="•"/>
            </a:pPr>
            <a:r>
              <a:rPr lang="en-US" sz="1400" dirty="0"/>
              <a:t>Denial notices based on lack of SSN, despite status that doesn’t allow SSN, or where a SSN application is </a:t>
            </a:r>
            <a:r>
              <a:rPr lang="en-US" sz="1400" dirty="0" smtClean="0"/>
              <a:t>already pending</a:t>
            </a:r>
            <a:endParaRPr lang="en-US" sz="1400" dirty="0"/>
          </a:p>
          <a:p>
            <a:pPr marL="285750" indent="-285750">
              <a:spcAft>
                <a:spcPts val="600"/>
              </a:spcAft>
              <a:buFont typeface="Arial" panose="020B0604020202020204" pitchFamily="34" charset="0"/>
              <a:buChar char="•"/>
            </a:pPr>
            <a:r>
              <a:rPr lang="en-US" b="1" dirty="0"/>
              <a:t>Every Texan can provide assistance if you believe a non-citizen child has been incorrectly denied Medicaid or CHIP.</a:t>
            </a:r>
          </a:p>
        </p:txBody>
      </p:sp>
    </p:spTree>
    <p:extLst>
      <p:ext uri="{BB962C8B-B14F-4D97-AF65-F5344CB8AC3E}">
        <p14:creationId xmlns:p14="http://schemas.microsoft.com/office/powerpoint/2010/main" val="829381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204" y="-131960"/>
            <a:ext cx="10058400" cy="1450757"/>
          </a:xfrm>
        </p:spPr>
        <p:txBody>
          <a:bodyPr>
            <a:normAutofit fontScale="90000"/>
          </a:bodyPr>
          <a:lstStyle/>
          <a:p>
            <a:r>
              <a:rPr lang="en-US" b="1" dirty="0" smtClean="0">
                <a:solidFill>
                  <a:srgbClr val="0070C0"/>
                </a:solidFill>
                <a:latin typeface="+mn-lt"/>
              </a:rPr>
              <a:t>Common HHSC Errors in Lawfully Present Immigrant Medicaid and CHIP applications</a:t>
            </a:r>
            <a:endParaRPr lang="en-US" b="1" dirty="0">
              <a:solidFill>
                <a:srgbClr val="0070C0"/>
              </a:solidFill>
              <a:latin typeface="+mn-lt"/>
            </a:endParaRPr>
          </a:p>
        </p:txBody>
      </p:sp>
      <p:sp>
        <p:nvSpPr>
          <p:cNvPr id="3" name="Content Placeholder 2"/>
          <p:cNvSpPr>
            <a:spLocks noGrp="1"/>
          </p:cNvSpPr>
          <p:nvPr>
            <p:ph idx="1"/>
          </p:nvPr>
        </p:nvSpPr>
        <p:spPr>
          <a:xfrm>
            <a:off x="932430" y="1479749"/>
            <a:ext cx="10178174" cy="4819083"/>
          </a:xfrm>
        </p:spPr>
        <p:txBody>
          <a:bodyPr>
            <a:normAutofit fontScale="77500" lnSpcReduction="20000"/>
          </a:bodyPr>
          <a:lstStyle/>
          <a:p>
            <a:pPr marL="457200" indent="-457200">
              <a:lnSpc>
                <a:spcPct val="100000"/>
              </a:lnSpc>
              <a:spcAft>
                <a:spcPts val="600"/>
              </a:spcAft>
              <a:buFont typeface="+mj-lt"/>
              <a:buAutoNum type="arabicPeriod"/>
            </a:pPr>
            <a:r>
              <a:rPr lang="en-US" sz="2600" dirty="0" smtClean="0"/>
              <a:t>On </a:t>
            </a:r>
            <a:r>
              <a:rPr lang="en-US" sz="2600" dirty="0"/>
              <a:t>a Children’s Medicaid </a:t>
            </a:r>
            <a:r>
              <a:rPr lang="en-US" sz="2600" dirty="0" smtClean="0"/>
              <a:t>application or renewal</a:t>
            </a:r>
            <a:r>
              <a:rPr lang="en-US" sz="2600" dirty="0"/>
              <a:t>, a request for information for citizenship and sponsor information for a non-citizen parent, when only </a:t>
            </a:r>
            <a:r>
              <a:rPr lang="en-US" sz="2600" dirty="0" smtClean="0"/>
              <a:t>the children </a:t>
            </a:r>
            <a:r>
              <a:rPr lang="en-US" sz="2600" dirty="0"/>
              <a:t>were </a:t>
            </a:r>
            <a:r>
              <a:rPr lang="en-US" sz="2600" dirty="0" smtClean="0"/>
              <a:t>applying/renewing.</a:t>
            </a:r>
          </a:p>
          <a:p>
            <a:pPr lvl="2">
              <a:lnSpc>
                <a:spcPct val="100000"/>
              </a:lnSpc>
              <a:spcAft>
                <a:spcPts val="600"/>
              </a:spcAft>
              <a:buFont typeface="Wingdings" panose="05000000000000000000" pitchFamily="2" charset="2"/>
              <a:buChar char="§"/>
            </a:pPr>
            <a:r>
              <a:rPr lang="en-US" sz="2000" dirty="0" smtClean="0"/>
              <a:t>When applying for coverage for children, parents immigration status and sponsorship are not relevant or required (states can’t add different requirements)</a:t>
            </a:r>
          </a:p>
          <a:p>
            <a:pPr lvl="2">
              <a:lnSpc>
                <a:spcPct val="100000"/>
              </a:lnSpc>
              <a:spcAft>
                <a:spcPts val="600"/>
              </a:spcAft>
              <a:buFont typeface="Wingdings" panose="05000000000000000000" pitchFamily="2" charset="2"/>
              <a:buChar char="§"/>
            </a:pPr>
            <a:r>
              <a:rPr lang="en-US" sz="2000" dirty="0" smtClean="0"/>
              <a:t>US citizen children are not subject to sponsorship, only the lawfully present parent</a:t>
            </a:r>
          </a:p>
          <a:p>
            <a:pPr lvl="2">
              <a:lnSpc>
                <a:spcPct val="100000"/>
              </a:lnSpc>
              <a:spcAft>
                <a:spcPts val="600"/>
              </a:spcAft>
              <a:buFont typeface="Wingdings" panose="05000000000000000000" pitchFamily="2" charset="2"/>
              <a:buChar char="§"/>
            </a:pPr>
            <a:r>
              <a:rPr lang="en-US" sz="2000" dirty="0" smtClean="0"/>
              <a:t>Lawfully present children are exempt from sponsor deeming and liability under federal law</a:t>
            </a:r>
          </a:p>
          <a:p>
            <a:pPr marL="514350" indent="-514350">
              <a:lnSpc>
                <a:spcPct val="100000"/>
              </a:lnSpc>
              <a:spcAft>
                <a:spcPts val="600"/>
              </a:spcAft>
              <a:buFont typeface="+mj-lt"/>
              <a:buAutoNum type="arabicPeriod"/>
            </a:pPr>
            <a:r>
              <a:rPr lang="en-US" sz="2600" dirty="0" smtClean="0"/>
              <a:t>Denial </a:t>
            </a:r>
            <a:r>
              <a:rPr lang="en-US" sz="2600" dirty="0"/>
              <a:t>for a Children’s Medicaid </a:t>
            </a:r>
            <a:r>
              <a:rPr lang="en-US" sz="2600" dirty="0" smtClean="0"/>
              <a:t>app/renewal </a:t>
            </a:r>
            <a:r>
              <a:rPr lang="en-US" sz="2600" dirty="0"/>
              <a:t>for failure to provide </a:t>
            </a:r>
            <a:r>
              <a:rPr lang="en-US" sz="2600" dirty="0" smtClean="0"/>
              <a:t>SSN.</a:t>
            </a:r>
          </a:p>
          <a:p>
            <a:pPr lvl="2">
              <a:lnSpc>
                <a:spcPct val="100000"/>
              </a:lnSpc>
              <a:spcAft>
                <a:spcPts val="600"/>
              </a:spcAft>
              <a:buFont typeface="Wingdings" panose="05000000000000000000" pitchFamily="2" charset="2"/>
              <a:buChar char="§"/>
            </a:pPr>
            <a:r>
              <a:rPr lang="en-US" sz="2000" dirty="0"/>
              <a:t>A number of lawfully present immigration statuses do not provide SSN for the immigrant, but they </a:t>
            </a:r>
            <a:r>
              <a:rPr lang="en-US" sz="2000" u="sng" dirty="0"/>
              <a:t>are</a:t>
            </a:r>
            <a:r>
              <a:rPr lang="en-US" sz="2000" dirty="0"/>
              <a:t> Medicaid eligible (e.g., F2 visa, TN NAFTA visa </a:t>
            </a:r>
            <a:r>
              <a:rPr lang="en-US" sz="2000" dirty="0" smtClean="0"/>
              <a:t>holder and TD).  </a:t>
            </a:r>
          </a:p>
          <a:p>
            <a:pPr lvl="2">
              <a:lnSpc>
                <a:spcPct val="100000"/>
              </a:lnSpc>
              <a:spcAft>
                <a:spcPts val="600"/>
              </a:spcAft>
              <a:buFont typeface="Wingdings" panose="05000000000000000000" pitchFamily="2" charset="2"/>
              <a:buChar char="§"/>
            </a:pPr>
            <a:r>
              <a:rPr lang="en-US" sz="2000" dirty="0"/>
              <a:t>SSN should not be required at renewal unless something has changed</a:t>
            </a:r>
            <a:endParaRPr lang="en-US" sz="2000" dirty="0" smtClean="0"/>
          </a:p>
          <a:p>
            <a:pPr marL="514350" indent="-514350">
              <a:lnSpc>
                <a:spcPct val="100000"/>
              </a:lnSpc>
              <a:spcAft>
                <a:spcPts val="600"/>
              </a:spcAft>
              <a:buFont typeface="+mj-lt"/>
              <a:buAutoNum type="arabicPeriod"/>
            </a:pPr>
            <a:r>
              <a:rPr lang="en-US" sz="2600" dirty="0" smtClean="0"/>
              <a:t>Unwinding errors</a:t>
            </a:r>
          </a:p>
          <a:p>
            <a:pPr marL="806958" lvl="1" indent="-514350">
              <a:lnSpc>
                <a:spcPct val="100000"/>
              </a:lnSpc>
              <a:spcAft>
                <a:spcPts val="600"/>
              </a:spcAft>
              <a:buFont typeface="Wingdings" panose="05000000000000000000" pitchFamily="2" charset="2"/>
              <a:buChar char="§"/>
            </a:pPr>
            <a:r>
              <a:rPr lang="en-US" sz="2400" dirty="0" smtClean="0"/>
              <a:t>Multiple </a:t>
            </a:r>
            <a:r>
              <a:rPr lang="en-US" sz="2400" dirty="0"/>
              <a:t>conflicting notices: </a:t>
            </a:r>
            <a:r>
              <a:rPr lang="en-US" sz="2400" dirty="0" smtClean="0"/>
              <a:t>one says denied</a:t>
            </a:r>
            <a:r>
              <a:rPr lang="en-US" sz="2400" dirty="0"/>
              <a:t>, </a:t>
            </a:r>
            <a:r>
              <a:rPr lang="en-US" sz="2400" dirty="0" smtClean="0"/>
              <a:t>another says month-to-month</a:t>
            </a:r>
            <a:endParaRPr lang="en-US" sz="2400" dirty="0"/>
          </a:p>
          <a:p>
            <a:pPr marL="806958" lvl="1" indent="-514350">
              <a:lnSpc>
                <a:spcPct val="100000"/>
              </a:lnSpc>
              <a:spcAft>
                <a:spcPts val="600"/>
              </a:spcAft>
              <a:buFont typeface="Wingdings" panose="05000000000000000000" pitchFamily="2" charset="2"/>
              <a:buChar char="§"/>
            </a:pPr>
            <a:r>
              <a:rPr lang="en-US" sz="2400" dirty="0" smtClean="0"/>
              <a:t>Spanish speaker receiving </a:t>
            </a:r>
            <a:r>
              <a:rPr lang="en-US" sz="2400" dirty="0"/>
              <a:t>information about their case in English when they have </a:t>
            </a:r>
            <a:r>
              <a:rPr lang="en-US" sz="2400" dirty="0" smtClean="0"/>
              <a:t>requested Spanish </a:t>
            </a:r>
            <a:r>
              <a:rPr lang="en-US" sz="2400" dirty="0"/>
              <a:t>as their preferred </a:t>
            </a:r>
            <a:r>
              <a:rPr lang="en-US" sz="2400" dirty="0" smtClean="0"/>
              <a:t>language from HHSC</a:t>
            </a:r>
          </a:p>
          <a:p>
            <a:pPr marL="806958" lvl="1" indent="-514350">
              <a:lnSpc>
                <a:spcPct val="100000"/>
              </a:lnSpc>
              <a:spcAft>
                <a:spcPts val="600"/>
              </a:spcAft>
              <a:buFont typeface="Wingdings" panose="05000000000000000000" pitchFamily="2" charset="2"/>
              <a:buChar char="§"/>
            </a:pPr>
            <a:r>
              <a:rPr lang="en-US" sz="2400" dirty="0" smtClean="0"/>
              <a:t>Siblings split between Medicaid and CHIP despite identical HH</a:t>
            </a:r>
            <a:endParaRPr lang="en-US" sz="2400" dirty="0"/>
          </a:p>
          <a:p>
            <a:pPr marL="514350" indent="-514350">
              <a:lnSpc>
                <a:spcPct val="100000"/>
              </a:lnSpc>
              <a:spcAft>
                <a:spcPts val="600"/>
              </a:spcAft>
              <a:buFont typeface="+mj-lt"/>
              <a:buAutoNum type="arabicPeriod"/>
            </a:pPr>
            <a:endParaRPr lang="en-US" sz="26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095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A3B7C2C-2C78-3146-BC2C-5A3814414299}"/>
              </a:ext>
            </a:extLst>
          </p:cNvPr>
          <p:cNvSpPr>
            <a:spLocks noGrp="1"/>
          </p:cNvSpPr>
          <p:nvPr>
            <p:ph type="body" idx="1"/>
          </p:nvPr>
        </p:nvSpPr>
        <p:spPr>
          <a:xfrm>
            <a:off x="309882" y="1519040"/>
            <a:ext cx="5664200" cy="736282"/>
          </a:xfrm>
          <a:solidFill>
            <a:schemeClr val="accent2"/>
          </a:solidFill>
        </p:spPr>
        <p:style>
          <a:lnRef idx="2">
            <a:schemeClr val="dk1"/>
          </a:lnRef>
          <a:fillRef idx="1">
            <a:schemeClr val="lt1"/>
          </a:fillRef>
          <a:effectRef idx="0">
            <a:schemeClr val="dk1"/>
          </a:effectRef>
          <a:fontRef idx="minor">
            <a:schemeClr val="dk1"/>
          </a:fontRef>
        </p:style>
        <p:txBody>
          <a:bodyPr/>
          <a:lstStyle/>
          <a:p>
            <a:pPr algn="ctr"/>
            <a:r>
              <a:rPr lang="en-US" cap="none" dirty="0"/>
              <a:t>These folks must have met 5-year bar </a:t>
            </a:r>
            <a:r>
              <a:rPr lang="en-US" cap="none" dirty="0">
                <a:solidFill>
                  <a:srgbClr val="FF0000"/>
                </a:solidFill>
              </a:rPr>
              <a:t>AND </a:t>
            </a:r>
            <a:r>
              <a:rPr lang="en-US" cap="none" dirty="0"/>
              <a:t>have 40 qualifying quarters of U.S. work</a:t>
            </a:r>
          </a:p>
        </p:txBody>
      </p:sp>
      <p:sp>
        <p:nvSpPr>
          <p:cNvPr id="3" name="Content Placeholder 2">
            <a:extLst>
              <a:ext uri="{FF2B5EF4-FFF2-40B4-BE49-F238E27FC236}">
                <a16:creationId xmlns:a16="http://schemas.microsoft.com/office/drawing/2014/main" id="{874DAF59-5B9F-1A49-A32A-95232689CC14}"/>
              </a:ext>
            </a:extLst>
          </p:cNvPr>
          <p:cNvSpPr>
            <a:spLocks noGrp="1"/>
          </p:cNvSpPr>
          <p:nvPr>
            <p:ph sz="half" idx="2"/>
          </p:nvPr>
        </p:nvSpPr>
        <p:spPr>
          <a:xfrm>
            <a:off x="309882" y="2255322"/>
            <a:ext cx="5687064" cy="2254912"/>
          </a:xfrm>
        </p:spPr>
        <p:style>
          <a:lnRef idx="2">
            <a:schemeClr val="dk1"/>
          </a:lnRef>
          <a:fillRef idx="1">
            <a:schemeClr val="lt1"/>
          </a:fillRef>
          <a:effectRef idx="0">
            <a:schemeClr val="dk1"/>
          </a:effectRef>
          <a:fontRef idx="minor">
            <a:schemeClr val="dk1"/>
          </a:fontRef>
        </p:style>
        <p:txBody>
          <a:bodyPr>
            <a:noAutofit/>
          </a:bodyPr>
          <a:lstStyle/>
          <a:p>
            <a:pPr lvl="1">
              <a:buFont typeface="Wingdings" pitchFamily="2" charset="2"/>
              <a:buChar char="§"/>
            </a:pPr>
            <a:r>
              <a:rPr lang="en-US" sz="1600" dirty="0"/>
              <a:t>Lawful Permanent Resident (LPR/Green Card holder)</a:t>
            </a:r>
          </a:p>
          <a:p>
            <a:pPr lvl="1">
              <a:buFont typeface="Wingdings" pitchFamily="2" charset="2"/>
              <a:buChar char="§"/>
            </a:pPr>
            <a:r>
              <a:rPr lang="en-US" sz="1600" dirty="0"/>
              <a:t>Paroled into the U.S for 1 year or more </a:t>
            </a:r>
          </a:p>
          <a:p>
            <a:pPr lvl="1">
              <a:buFont typeface="Wingdings" pitchFamily="2" charset="2"/>
              <a:buChar char="§"/>
            </a:pPr>
            <a:r>
              <a:rPr lang="en-US" sz="1600" dirty="0"/>
              <a:t>Battered spouse, child, or parent who has a pending or approved petition with DHS</a:t>
            </a:r>
          </a:p>
          <a:p>
            <a:pPr lvl="1">
              <a:buFont typeface="Wingdings" pitchFamily="2" charset="2"/>
              <a:buChar char="§"/>
            </a:pPr>
            <a:r>
              <a:rPr lang="en-US" sz="1600" dirty="0"/>
              <a:t>Applicants for Victim of Trafficking </a:t>
            </a:r>
          </a:p>
          <a:p>
            <a:pPr lvl="1">
              <a:buFont typeface="Wingdings" pitchFamily="2" charset="2"/>
              <a:buChar char="§"/>
            </a:pPr>
            <a:r>
              <a:rPr lang="en-US" sz="1600" dirty="0"/>
              <a:t>Conditional Entrant (granted before 1980) </a:t>
            </a:r>
          </a:p>
        </p:txBody>
      </p:sp>
      <p:sp>
        <p:nvSpPr>
          <p:cNvPr id="9" name="Text Placeholder 8">
            <a:extLst>
              <a:ext uri="{FF2B5EF4-FFF2-40B4-BE49-F238E27FC236}">
                <a16:creationId xmlns:a16="http://schemas.microsoft.com/office/drawing/2014/main" id="{6ED1AEF1-8733-B642-B3B0-E97BC2C005FC}"/>
              </a:ext>
            </a:extLst>
          </p:cNvPr>
          <p:cNvSpPr>
            <a:spLocks noGrp="1"/>
          </p:cNvSpPr>
          <p:nvPr>
            <p:ph type="body" sz="quarter" idx="3"/>
          </p:nvPr>
        </p:nvSpPr>
        <p:spPr>
          <a:xfrm>
            <a:off x="5974079" y="1519040"/>
            <a:ext cx="5808979" cy="742479"/>
          </a:xfrm>
          <a:solidFill>
            <a:schemeClr val="accent2"/>
          </a:solidFill>
        </p:spPr>
        <p:style>
          <a:lnRef idx="2">
            <a:schemeClr val="dk1"/>
          </a:lnRef>
          <a:fillRef idx="1">
            <a:schemeClr val="lt1"/>
          </a:fillRef>
          <a:effectRef idx="0">
            <a:schemeClr val="dk1"/>
          </a:effectRef>
          <a:fontRef idx="minor">
            <a:schemeClr val="dk1"/>
          </a:fontRef>
        </p:style>
        <p:txBody>
          <a:bodyPr/>
          <a:lstStyle/>
          <a:p>
            <a:pPr algn="ctr"/>
            <a:r>
              <a:rPr lang="en-US" cap="none" dirty="0"/>
              <a:t>For these, Five-year bar/40 quarters NOT required, treated like U.S. citizen</a:t>
            </a:r>
          </a:p>
        </p:txBody>
      </p:sp>
      <p:sp>
        <p:nvSpPr>
          <p:cNvPr id="7" name="Title 6">
            <a:extLst>
              <a:ext uri="{FF2B5EF4-FFF2-40B4-BE49-F238E27FC236}">
                <a16:creationId xmlns:a16="http://schemas.microsoft.com/office/drawing/2014/main" id="{FFF13354-B212-E54A-B2E6-388D84CD5F4E}"/>
              </a:ext>
            </a:extLst>
          </p:cNvPr>
          <p:cNvSpPr>
            <a:spLocks noGrp="1"/>
          </p:cNvSpPr>
          <p:nvPr>
            <p:ph type="title"/>
          </p:nvPr>
        </p:nvSpPr>
        <p:spPr>
          <a:xfrm>
            <a:off x="1154083" y="0"/>
            <a:ext cx="10058400" cy="1450757"/>
          </a:xfrm>
        </p:spPr>
        <p:txBody>
          <a:bodyPr>
            <a:normAutofit/>
          </a:bodyPr>
          <a:lstStyle/>
          <a:p>
            <a:r>
              <a:rPr lang="en-US" sz="4400" b="1" dirty="0">
                <a:solidFill>
                  <a:srgbClr val="0070C0"/>
                </a:solidFill>
                <a:latin typeface="+mn-lt"/>
              </a:rPr>
              <a:t>Adult “Qualified Immigrants” who </a:t>
            </a:r>
            <a:r>
              <a:rPr lang="en-US" sz="4400" b="1" i="1" dirty="0">
                <a:solidFill>
                  <a:srgbClr val="0070C0"/>
                </a:solidFill>
                <a:latin typeface="+mn-lt"/>
              </a:rPr>
              <a:t>might</a:t>
            </a:r>
            <a:r>
              <a:rPr lang="en-US" sz="4400" b="1" dirty="0">
                <a:solidFill>
                  <a:srgbClr val="0070C0"/>
                </a:solidFill>
                <a:latin typeface="+mn-lt"/>
              </a:rPr>
              <a:t> Qualify for Medicaid – </a:t>
            </a:r>
            <a:r>
              <a:rPr lang="en-US" sz="4400" b="1" u="sng" dirty="0">
                <a:solidFill>
                  <a:srgbClr val="0070C0"/>
                </a:solidFill>
                <a:latin typeface="+mn-lt"/>
              </a:rPr>
              <a:t>Texas</a:t>
            </a:r>
            <a:r>
              <a:rPr lang="en-US" sz="4400" b="1" dirty="0">
                <a:solidFill>
                  <a:srgbClr val="0070C0"/>
                </a:solidFill>
                <a:latin typeface="+mn-lt"/>
              </a:rPr>
              <a:t> rules</a:t>
            </a:r>
          </a:p>
        </p:txBody>
      </p:sp>
      <p:sp>
        <p:nvSpPr>
          <p:cNvPr id="10" name="Content Placeholder 9">
            <a:extLst>
              <a:ext uri="{FF2B5EF4-FFF2-40B4-BE49-F238E27FC236}">
                <a16:creationId xmlns:a16="http://schemas.microsoft.com/office/drawing/2014/main" id="{2F5AFA83-559C-C24F-AB8D-A3DD1B15035B}"/>
              </a:ext>
            </a:extLst>
          </p:cNvPr>
          <p:cNvSpPr>
            <a:spLocks noGrp="1"/>
          </p:cNvSpPr>
          <p:nvPr>
            <p:ph sz="quarter" idx="4"/>
          </p:nvPr>
        </p:nvSpPr>
        <p:spPr>
          <a:xfrm>
            <a:off x="5974081" y="2255322"/>
            <a:ext cx="5808977" cy="4001704"/>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lvl="1">
              <a:spcAft>
                <a:spcPts val="600"/>
              </a:spcAft>
              <a:buFont typeface="Wingdings" pitchFamily="2" charset="2"/>
              <a:buChar char="§"/>
            </a:pPr>
            <a:r>
              <a:rPr lang="en-US" sz="6000" dirty="0"/>
              <a:t>People who physically entered the U.S. before 8/22/96 and remained in the U.S. continuously until obtaining a qualified status </a:t>
            </a:r>
          </a:p>
          <a:p>
            <a:pPr lvl="1">
              <a:spcAft>
                <a:spcPts val="600"/>
              </a:spcAft>
              <a:buFont typeface="Wingdings" pitchFamily="2" charset="2"/>
              <a:buChar char="§"/>
            </a:pPr>
            <a:r>
              <a:rPr lang="en-US" sz="6000" dirty="0"/>
              <a:t>Lawful Permanent Residents who adjusted from a status exempt from the 5-year bar (e.g., refugee, asylee)</a:t>
            </a:r>
          </a:p>
          <a:p>
            <a:pPr lvl="1">
              <a:spcAft>
                <a:spcPts val="600"/>
              </a:spcAft>
              <a:buFont typeface="Wingdings" pitchFamily="2" charset="2"/>
              <a:buChar char="§"/>
            </a:pPr>
            <a:r>
              <a:rPr lang="en-US" sz="6000" dirty="0"/>
              <a:t>Veterans or active duty military, and their spouses or unmarried dependents who also have “qualified non-citizen” status </a:t>
            </a:r>
          </a:p>
          <a:p>
            <a:pPr lvl="1">
              <a:spcAft>
                <a:spcPts val="600"/>
              </a:spcAft>
              <a:buFont typeface="Wingdings" pitchFamily="2" charset="2"/>
              <a:buChar char="§"/>
            </a:pPr>
            <a:r>
              <a:rPr lang="en-US" sz="6000" dirty="0"/>
              <a:t>Refugee </a:t>
            </a:r>
          </a:p>
          <a:p>
            <a:pPr lvl="1">
              <a:spcAft>
                <a:spcPts val="600"/>
              </a:spcAft>
              <a:buFont typeface="Wingdings" pitchFamily="2" charset="2"/>
              <a:buChar char="§"/>
            </a:pPr>
            <a:r>
              <a:rPr lang="en-US" sz="6000" dirty="0"/>
              <a:t>Asylee </a:t>
            </a:r>
          </a:p>
          <a:p>
            <a:pPr lvl="1">
              <a:spcAft>
                <a:spcPts val="600"/>
              </a:spcAft>
              <a:buFont typeface="Wingdings" pitchFamily="2" charset="2"/>
              <a:buChar char="§"/>
            </a:pPr>
            <a:r>
              <a:rPr lang="en-US" sz="6000" dirty="0"/>
              <a:t>Cuban/Haitian Entrants </a:t>
            </a:r>
          </a:p>
          <a:p>
            <a:pPr lvl="1">
              <a:spcAft>
                <a:spcPts val="600"/>
              </a:spcAft>
              <a:buFont typeface="Wingdings" pitchFamily="2" charset="2"/>
              <a:buChar char="§"/>
            </a:pPr>
            <a:r>
              <a:rPr lang="en-US" sz="6000" dirty="0"/>
              <a:t>Granted Withholding of Deportation or Withholding of Removal Visa </a:t>
            </a:r>
          </a:p>
          <a:p>
            <a:pPr lvl="1">
              <a:spcAft>
                <a:spcPts val="600"/>
              </a:spcAft>
              <a:buFont typeface="Wingdings" pitchFamily="2" charset="2"/>
              <a:buChar char="§"/>
            </a:pPr>
            <a:r>
              <a:rPr lang="en-US" sz="6000" dirty="0"/>
              <a:t>Trafficking Survivors and their spouses, children, siblings, or parents</a:t>
            </a:r>
          </a:p>
          <a:p>
            <a:pPr lvl="1">
              <a:spcAft>
                <a:spcPts val="600"/>
              </a:spcAft>
              <a:buFont typeface="Wingdings" pitchFamily="2" charset="2"/>
              <a:buChar char="§"/>
            </a:pPr>
            <a:r>
              <a:rPr lang="en-US" sz="6000" dirty="0"/>
              <a:t>Member of a federally recognized Indian tribe or American Indian born in Canada </a:t>
            </a:r>
          </a:p>
          <a:p>
            <a:pPr lvl="1">
              <a:spcAft>
                <a:spcPts val="600"/>
              </a:spcAft>
              <a:buFont typeface="Wingdings" pitchFamily="2" charset="2"/>
              <a:buChar char="§"/>
            </a:pPr>
            <a:r>
              <a:rPr lang="en-US" sz="6000" dirty="0"/>
              <a:t>Amerasian Immigrants </a:t>
            </a:r>
          </a:p>
          <a:p>
            <a:pPr lvl="1">
              <a:spcAft>
                <a:spcPts val="600"/>
              </a:spcAft>
              <a:buFont typeface="Wingdings" pitchFamily="2" charset="2"/>
              <a:buChar char="§"/>
            </a:pPr>
            <a:r>
              <a:rPr lang="en-US" sz="6000" dirty="0"/>
              <a:t>Iraqi and Afghani Special Immigrants; or people from Ukraine who are granted “parole” into the U.S.</a:t>
            </a:r>
          </a:p>
          <a:p>
            <a:endParaRPr lang="en-US" dirty="0"/>
          </a:p>
        </p:txBody>
      </p:sp>
      <p:sp>
        <p:nvSpPr>
          <p:cNvPr id="4" name="Slide Number Placeholder 3">
            <a:extLst>
              <a:ext uri="{FF2B5EF4-FFF2-40B4-BE49-F238E27FC236}">
                <a16:creationId xmlns:a16="http://schemas.microsoft.com/office/drawing/2014/main" id="{1886751C-25BE-6F4E-A2E6-B924E0D11082}"/>
              </a:ext>
            </a:extLst>
          </p:cNvPr>
          <p:cNvSpPr>
            <a:spLocks noGrp="1"/>
          </p:cNvSpPr>
          <p:nvPr>
            <p:ph type="sldNum" sz="quarter" idx="12"/>
          </p:nvPr>
        </p:nvSpPr>
        <p:spPr/>
        <p:txBody>
          <a:bodyPr/>
          <a:lstStyle/>
          <a:p>
            <a:fld id="{4FAB73BC-B049-4115-A692-8D63A059BFB8}" type="slidenum">
              <a:rPr lang="en-US" smtClean="0"/>
              <a:pPr/>
              <a:t>12</a:t>
            </a:fld>
            <a:endParaRPr lang="en-US" dirty="0"/>
          </a:p>
        </p:txBody>
      </p:sp>
      <p:sp>
        <p:nvSpPr>
          <p:cNvPr id="11" name="Rectangle 10">
            <a:extLst>
              <a:ext uri="{FF2B5EF4-FFF2-40B4-BE49-F238E27FC236}">
                <a16:creationId xmlns:a16="http://schemas.microsoft.com/office/drawing/2014/main" id="{6AD02F68-5880-214D-A967-D18D386B3547}"/>
              </a:ext>
            </a:extLst>
          </p:cNvPr>
          <p:cNvSpPr/>
          <p:nvPr/>
        </p:nvSpPr>
        <p:spPr>
          <a:xfrm>
            <a:off x="408894" y="4559078"/>
            <a:ext cx="5377182" cy="1754326"/>
          </a:xfrm>
          <a:prstGeom prst="rect">
            <a:avLst/>
          </a:prstGeom>
        </p:spPr>
        <p:txBody>
          <a:bodyPr wrap="square">
            <a:spAutoFit/>
          </a:bodyPr>
          <a:lstStyle/>
          <a:p>
            <a:pPr marL="11113" lvl="1"/>
            <a:r>
              <a:rPr lang="en-US" sz="1600" b="1" dirty="0">
                <a:solidFill>
                  <a:srgbClr val="0070C0"/>
                </a:solidFill>
              </a:rPr>
              <a:t>NOTE: Even if your client has an immigration status that makes them potentially eligible for Medicaid, without Medicaid expansion</a:t>
            </a:r>
            <a:r>
              <a:rPr lang="en-US" sz="2000" b="1" dirty="0">
                <a:solidFill>
                  <a:srgbClr val="0070C0"/>
                </a:solidFill>
              </a:rPr>
              <a:t> </a:t>
            </a:r>
            <a:r>
              <a:rPr lang="en-US" sz="2000" b="1" u="sng" dirty="0">
                <a:solidFill>
                  <a:srgbClr val="C00000"/>
                </a:solidFill>
              </a:rPr>
              <a:t>most adults will fall into the Medicaid Coverage Gap unless they are pregnant or are a </a:t>
            </a:r>
            <a:r>
              <a:rPr lang="en-US" sz="2000" b="1" i="1" u="sng" dirty="0">
                <a:solidFill>
                  <a:srgbClr val="C00000"/>
                </a:solidFill>
              </a:rPr>
              <a:t>very </a:t>
            </a:r>
            <a:r>
              <a:rPr lang="en-US" sz="2000" b="1" u="sng" dirty="0">
                <a:solidFill>
                  <a:srgbClr val="C00000"/>
                </a:solidFill>
              </a:rPr>
              <a:t>low-income parent.</a:t>
            </a:r>
            <a:r>
              <a:rPr lang="en-US" sz="2000" b="1" dirty="0">
                <a:solidFill>
                  <a:srgbClr val="C00000"/>
                </a:solidFill>
              </a:rPr>
              <a:t>  </a:t>
            </a:r>
            <a:r>
              <a:rPr lang="en-US" sz="1600" b="1" dirty="0">
                <a:solidFill>
                  <a:srgbClr val="C00000"/>
                </a:solidFill>
              </a:rPr>
              <a:t>Many will qualify for Marketplace Help.</a:t>
            </a:r>
          </a:p>
        </p:txBody>
      </p:sp>
    </p:spTree>
    <p:extLst>
      <p:ext uri="{BB962C8B-B14F-4D97-AF65-F5344CB8AC3E}">
        <p14:creationId xmlns:p14="http://schemas.microsoft.com/office/powerpoint/2010/main" val="1039740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8EF0E95-2B62-B244-8B11-01E186625F7C}"/>
              </a:ext>
            </a:extLst>
          </p:cNvPr>
          <p:cNvSpPr>
            <a:spLocks noGrp="1"/>
          </p:cNvSpPr>
          <p:nvPr>
            <p:ph type="title"/>
          </p:nvPr>
        </p:nvSpPr>
        <p:spPr>
          <a:xfrm>
            <a:off x="1154083" y="0"/>
            <a:ext cx="10058400" cy="1450757"/>
          </a:xfrm>
        </p:spPr>
        <p:txBody>
          <a:bodyPr/>
          <a:lstStyle/>
          <a:p>
            <a:r>
              <a:rPr lang="en-US" dirty="0"/>
              <a:t>Which group is your client in?</a:t>
            </a:r>
          </a:p>
        </p:txBody>
      </p:sp>
      <p:sp>
        <p:nvSpPr>
          <p:cNvPr id="4" name="Slide Number Placeholder 3">
            <a:extLst>
              <a:ext uri="{FF2B5EF4-FFF2-40B4-BE49-F238E27FC236}">
                <a16:creationId xmlns:a16="http://schemas.microsoft.com/office/drawing/2014/main" id="{17CD0C37-ABD2-414D-AD75-287FC62E9C64}"/>
              </a:ext>
            </a:extLst>
          </p:cNvPr>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1026" name="Picture 2" descr="BOY &amp; GIRL HOLDING HANDS SILHOUETTE DECAL (Children's Decor) Children  Playing...">
            <a:extLst>
              <a:ext uri="{FF2B5EF4-FFF2-40B4-BE49-F238E27FC236}">
                <a16:creationId xmlns:a16="http://schemas.microsoft.com/office/drawing/2014/main" id="{5140FDAC-2F16-F646-A3F7-BEF654956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51" t="10557" r="11852" b="14419"/>
          <a:stretch/>
        </p:blipFill>
        <p:spPr bwMode="auto">
          <a:xfrm>
            <a:off x="3198010" y="4257042"/>
            <a:ext cx="1986150" cy="19530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lhouettes mom and adult son Royalty Free Vector Image">
            <a:extLst>
              <a:ext uri="{FF2B5EF4-FFF2-40B4-BE49-F238E27FC236}">
                <a16:creationId xmlns:a16="http://schemas.microsoft.com/office/drawing/2014/main" id="{968B59C4-7731-A24D-8B01-98D180EBA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31" r="24476" b="12130"/>
          <a:stretch/>
        </p:blipFill>
        <p:spPr bwMode="auto">
          <a:xfrm>
            <a:off x="279771" y="3028458"/>
            <a:ext cx="2511509" cy="3282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ilhouettes mom and adult son Royalty Free Vector Image">
            <a:extLst>
              <a:ext uri="{FF2B5EF4-FFF2-40B4-BE49-F238E27FC236}">
                <a16:creationId xmlns:a16="http://schemas.microsoft.com/office/drawing/2014/main" id="{2A4B76EA-E232-774E-81B1-5FDC65DED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31" r="24476" b="12130"/>
          <a:stretch/>
        </p:blipFill>
        <p:spPr bwMode="auto">
          <a:xfrm>
            <a:off x="5734457" y="2838239"/>
            <a:ext cx="2511509" cy="3282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AE9116-8EB8-124D-91DE-4712B43C3B51}"/>
              </a:ext>
            </a:extLst>
          </p:cNvPr>
          <p:cNvPicPr>
            <a:picLocks noChangeAspect="1"/>
          </p:cNvPicPr>
          <p:nvPr/>
        </p:nvPicPr>
        <p:blipFill rotWithShape="1">
          <a:blip r:embed="rId4"/>
          <a:srcRect b="10000"/>
          <a:stretch/>
        </p:blipFill>
        <p:spPr>
          <a:xfrm>
            <a:off x="8665811" y="3064016"/>
            <a:ext cx="2516191" cy="3057173"/>
          </a:xfrm>
          <a:prstGeom prst="rect">
            <a:avLst/>
          </a:prstGeom>
        </p:spPr>
      </p:pic>
      <p:sp>
        <p:nvSpPr>
          <p:cNvPr id="10" name="TextBox 9">
            <a:extLst>
              <a:ext uri="{FF2B5EF4-FFF2-40B4-BE49-F238E27FC236}">
                <a16:creationId xmlns:a16="http://schemas.microsoft.com/office/drawing/2014/main" id="{2C8DFCB0-6390-0B4F-B8E9-E64B6F22AD5F}"/>
              </a:ext>
            </a:extLst>
          </p:cNvPr>
          <p:cNvSpPr txBox="1"/>
          <p:nvPr/>
        </p:nvSpPr>
        <p:spPr>
          <a:xfrm>
            <a:off x="448772" y="1780665"/>
            <a:ext cx="2006600" cy="1477328"/>
          </a:xfrm>
          <a:prstGeom prst="rect">
            <a:avLst/>
          </a:prstGeom>
          <a:noFill/>
        </p:spPr>
        <p:txBody>
          <a:bodyPr wrap="square" rtlCol="0">
            <a:spAutoFit/>
          </a:bodyPr>
          <a:lstStyle/>
          <a:p>
            <a:pPr algn="ctr"/>
            <a:r>
              <a:rPr lang="en-US" sz="1600" dirty="0"/>
              <a:t>Non-citizen adult who is treated like U.S. citizen in policy? </a:t>
            </a:r>
          </a:p>
          <a:p>
            <a:pPr algn="ctr"/>
            <a:r>
              <a:rPr lang="en-US" sz="1400" i="1" dirty="0"/>
              <a:t>(Certain humanitarian status, LPR w/ 40 QQ, Veterans/Active Duty)</a:t>
            </a:r>
          </a:p>
        </p:txBody>
      </p:sp>
      <p:sp>
        <p:nvSpPr>
          <p:cNvPr id="13" name="TextBox 12">
            <a:extLst>
              <a:ext uri="{FF2B5EF4-FFF2-40B4-BE49-F238E27FC236}">
                <a16:creationId xmlns:a16="http://schemas.microsoft.com/office/drawing/2014/main" id="{1D01C5C8-966E-4942-A6BD-D389A1F33C7B}"/>
              </a:ext>
            </a:extLst>
          </p:cNvPr>
          <p:cNvSpPr txBox="1"/>
          <p:nvPr/>
        </p:nvSpPr>
        <p:spPr>
          <a:xfrm>
            <a:off x="3211125" y="3522724"/>
            <a:ext cx="2006600" cy="584775"/>
          </a:xfrm>
          <a:prstGeom prst="rect">
            <a:avLst/>
          </a:prstGeom>
          <a:noFill/>
        </p:spPr>
        <p:txBody>
          <a:bodyPr wrap="square" rtlCol="0">
            <a:spAutoFit/>
          </a:bodyPr>
          <a:lstStyle/>
          <a:p>
            <a:pPr algn="ctr"/>
            <a:r>
              <a:rPr lang="en-US" sz="1600" dirty="0"/>
              <a:t>Lawfully Present</a:t>
            </a:r>
          </a:p>
          <a:p>
            <a:pPr algn="ctr"/>
            <a:r>
              <a:rPr lang="en-US" sz="1600" dirty="0"/>
              <a:t>child?</a:t>
            </a:r>
          </a:p>
        </p:txBody>
      </p:sp>
      <p:sp>
        <p:nvSpPr>
          <p:cNvPr id="14" name="TextBox 13">
            <a:extLst>
              <a:ext uri="{FF2B5EF4-FFF2-40B4-BE49-F238E27FC236}">
                <a16:creationId xmlns:a16="http://schemas.microsoft.com/office/drawing/2014/main" id="{B292A570-78F5-D141-B986-2B0F6380CBC2}"/>
              </a:ext>
            </a:extLst>
          </p:cNvPr>
          <p:cNvSpPr txBox="1"/>
          <p:nvPr/>
        </p:nvSpPr>
        <p:spPr>
          <a:xfrm>
            <a:off x="5734457" y="1780665"/>
            <a:ext cx="2006600" cy="1323439"/>
          </a:xfrm>
          <a:prstGeom prst="rect">
            <a:avLst/>
          </a:prstGeom>
          <a:noFill/>
        </p:spPr>
        <p:txBody>
          <a:bodyPr wrap="square" rtlCol="0">
            <a:spAutoFit/>
          </a:bodyPr>
          <a:lstStyle/>
          <a:p>
            <a:pPr algn="ctr"/>
            <a:r>
              <a:rPr lang="en-US" sz="1600" dirty="0"/>
              <a:t>Lawfully Present adult but NOT in a special group treated like a citizen by policy?</a:t>
            </a:r>
          </a:p>
        </p:txBody>
      </p:sp>
      <p:sp>
        <p:nvSpPr>
          <p:cNvPr id="15" name="TextBox 14">
            <a:extLst>
              <a:ext uri="{FF2B5EF4-FFF2-40B4-BE49-F238E27FC236}">
                <a16:creationId xmlns:a16="http://schemas.microsoft.com/office/drawing/2014/main" id="{7560A3A1-0812-7F46-B2F4-50B290275CA2}"/>
              </a:ext>
            </a:extLst>
          </p:cNvPr>
          <p:cNvSpPr txBox="1"/>
          <p:nvPr/>
        </p:nvSpPr>
        <p:spPr>
          <a:xfrm>
            <a:off x="9182543" y="2309943"/>
            <a:ext cx="2006600" cy="584775"/>
          </a:xfrm>
          <a:prstGeom prst="rect">
            <a:avLst/>
          </a:prstGeom>
          <a:noFill/>
        </p:spPr>
        <p:txBody>
          <a:bodyPr wrap="square" rtlCol="0">
            <a:spAutoFit/>
          </a:bodyPr>
          <a:lstStyle/>
          <a:p>
            <a:pPr algn="ctr"/>
            <a:r>
              <a:rPr lang="en-US" sz="1600" dirty="0"/>
              <a:t>Undocumented or DACA-</a:t>
            </a:r>
            <a:r>
              <a:rPr lang="en-US" sz="1600" dirty="0" err="1"/>
              <a:t>mented</a:t>
            </a:r>
            <a:r>
              <a:rPr lang="en-US" sz="1600" dirty="0"/>
              <a:t>?</a:t>
            </a:r>
          </a:p>
        </p:txBody>
      </p:sp>
    </p:spTree>
    <p:extLst>
      <p:ext uri="{BB962C8B-B14F-4D97-AF65-F5344CB8AC3E}">
        <p14:creationId xmlns:p14="http://schemas.microsoft.com/office/powerpoint/2010/main" val="1377685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#1</a:t>
            </a:r>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696" r="2114"/>
          <a:stretch/>
        </p:blipFill>
        <p:spPr>
          <a:xfrm>
            <a:off x="1227221" y="1957438"/>
            <a:ext cx="4569202" cy="3456771"/>
          </a:xfrm>
        </p:spPr>
      </p:pic>
      <p:sp>
        <p:nvSpPr>
          <p:cNvPr id="4" name="Content Placeholder 3"/>
          <p:cNvSpPr>
            <a:spLocks noGrp="1"/>
          </p:cNvSpPr>
          <p:nvPr>
            <p:ph sz="half" idx="2"/>
          </p:nvPr>
        </p:nvSpPr>
        <p:spPr>
          <a:xfrm>
            <a:off x="6217920" y="1845735"/>
            <a:ext cx="4937760" cy="3568474"/>
          </a:xfrm>
        </p:spPr>
        <p:txBody>
          <a:bodyPr>
            <a:normAutofit fontScale="92500"/>
          </a:bodyPr>
          <a:lstStyle/>
          <a:p>
            <a:r>
              <a:rPr lang="en-US" dirty="0"/>
              <a:t>Yasmin, Aaden, and their two children live in San Antonio.</a:t>
            </a:r>
          </a:p>
          <a:p>
            <a:r>
              <a:rPr lang="en-US" dirty="0"/>
              <a:t>Aaden is an LPR.</a:t>
            </a:r>
          </a:p>
          <a:p>
            <a:r>
              <a:rPr lang="en-US" dirty="0"/>
              <a:t>Yasmin and the two children have approved visas and have applied to adjust their status to LPR.</a:t>
            </a:r>
          </a:p>
          <a:p>
            <a:r>
              <a:rPr lang="en-US" dirty="0"/>
              <a:t>Combined Aaden and Yasmin do not yet have 40 quarters of work.</a:t>
            </a:r>
          </a:p>
          <a:p>
            <a:r>
              <a:rPr lang="en-US" dirty="0"/>
              <a:t>Their family income is at 85% of the FPL </a:t>
            </a:r>
            <a:r>
              <a:rPr lang="en-US" sz="1700" dirty="0"/>
              <a:t>(&lt;$23,600 in 2022)</a:t>
            </a:r>
          </a:p>
          <a:p>
            <a:r>
              <a:rPr lang="en-US" b="1" dirty="0"/>
              <a:t>What are their coverage options?</a:t>
            </a:r>
          </a:p>
        </p:txBody>
      </p:sp>
      <p:sp>
        <p:nvSpPr>
          <p:cNvPr id="3" name="Slide Number Placeholder 2"/>
          <p:cNvSpPr>
            <a:spLocks noGrp="1"/>
          </p:cNvSpPr>
          <p:nvPr>
            <p:ph type="sldNum" sz="quarter" idx="12"/>
          </p:nvPr>
        </p:nvSpPr>
        <p:spPr/>
        <p:txBody>
          <a:bodyPr/>
          <a:lstStyle/>
          <a:p>
            <a:fld id="{4FAB73BC-B049-4115-A692-8D63A059BFB8}" type="slidenum">
              <a:rPr lang="en-US" smtClean="0"/>
              <a:pPr/>
              <a:t>14</a:t>
            </a:fld>
            <a:endParaRPr lang="en-US" dirty="0"/>
          </a:p>
        </p:txBody>
      </p:sp>
    </p:spTree>
    <p:extLst>
      <p:ext uri="{BB962C8B-B14F-4D97-AF65-F5344CB8AC3E}">
        <p14:creationId xmlns:p14="http://schemas.microsoft.com/office/powerpoint/2010/main" val="519444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E27B79-BD39-42CC-B0A3-09C2ECE82FB5}" type="slidenum">
              <a:rPr lang="en-US" smtClean="0">
                <a:solidFill>
                  <a:prstClr val="black">
                    <a:tint val="75000"/>
                  </a:prstClr>
                </a:solidFill>
              </a:rPr>
              <a:pPr/>
              <a:t>15</a:t>
            </a:fld>
            <a:endParaRPr lang="en-US">
              <a:solidFill>
                <a:prstClr val="black">
                  <a:tint val="75000"/>
                </a:prstClr>
              </a:solidFill>
            </a:endParaRPr>
          </a:p>
        </p:txBody>
      </p:sp>
      <p:sp>
        <p:nvSpPr>
          <p:cNvPr id="5" name="Right Arrow 4"/>
          <p:cNvSpPr/>
          <p:nvPr/>
        </p:nvSpPr>
        <p:spPr>
          <a:xfrm>
            <a:off x="5176466" y="3714544"/>
            <a:ext cx="6271269" cy="121174"/>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213924" y="4544210"/>
            <a:ext cx="603504" cy="307777"/>
            <a:chOff x="1685104" y="3371533"/>
            <a:chExt cx="601060" cy="307777"/>
          </a:xfrm>
        </p:grpSpPr>
        <p:sp>
          <p:nvSpPr>
            <p:cNvPr id="6" name="Oval 5"/>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 name="TextBox 6"/>
            <p:cNvSpPr txBox="1"/>
            <p:nvPr/>
          </p:nvSpPr>
          <p:spPr>
            <a:xfrm>
              <a:off x="1685104" y="3371533"/>
              <a:ext cx="601060" cy="307777"/>
            </a:xfrm>
            <a:prstGeom prst="rect">
              <a:avLst/>
            </a:prstGeom>
            <a:noFill/>
          </p:spPr>
          <p:txBody>
            <a:bodyPr wrap="square" rtlCol="0">
              <a:spAutoFit/>
            </a:bodyPr>
            <a:lstStyle/>
            <a:p>
              <a:pPr algn="ctr"/>
              <a:r>
                <a:rPr lang="en-US" sz="1400" dirty="0"/>
                <a:t>Kid</a:t>
              </a:r>
              <a:endParaRPr lang="en-US" dirty="0"/>
            </a:p>
          </p:txBody>
        </p:sp>
      </p:grpSp>
      <p:grpSp>
        <p:nvGrpSpPr>
          <p:cNvPr id="42" name="Group 41"/>
          <p:cNvGrpSpPr/>
          <p:nvPr/>
        </p:nvGrpSpPr>
        <p:grpSpPr>
          <a:xfrm>
            <a:off x="9902312" y="4495618"/>
            <a:ext cx="603504" cy="307777"/>
            <a:chOff x="1685104" y="3371533"/>
            <a:chExt cx="601060" cy="307777"/>
          </a:xfrm>
        </p:grpSpPr>
        <p:sp>
          <p:nvSpPr>
            <p:cNvPr id="43" name="Oval 42"/>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4" name="TextBox 43"/>
            <p:cNvSpPr txBox="1"/>
            <p:nvPr/>
          </p:nvSpPr>
          <p:spPr>
            <a:xfrm>
              <a:off x="1685104" y="3371533"/>
              <a:ext cx="601060" cy="307777"/>
            </a:xfrm>
            <a:prstGeom prst="rect">
              <a:avLst/>
            </a:prstGeom>
            <a:noFill/>
          </p:spPr>
          <p:txBody>
            <a:bodyPr wrap="square" rtlCol="0">
              <a:spAutoFit/>
            </a:bodyPr>
            <a:lstStyle/>
            <a:p>
              <a:pPr algn="ctr"/>
              <a:r>
                <a:rPr lang="en-US" sz="1400" b="1" dirty="0"/>
                <a:t>Dad</a:t>
              </a:r>
              <a:endParaRPr lang="en-US" b="1" dirty="0"/>
            </a:p>
          </p:txBody>
        </p:sp>
      </p:grpSp>
      <p:grpSp>
        <p:nvGrpSpPr>
          <p:cNvPr id="45" name="Group 44"/>
          <p:cNvGrpSpPr/>
          <p:nvPr/>
        </p:nvGrpSpPr>
        <p:grpSpPr>
          <a:xfrm>
            <a:off x="10528315" y="4495618"/>
            <a:ext cx="603504" cy="307777"/>
            <a:chOff x="1685104" y="3371533"/>
            <a:chExt cx="601060" cy="307777"/>
          </a:xfrm>
        </p:grpSpPr>
        <p:sp>
          <p:nvSpPr>
            <p:cNvPr id="46" name="Oval 45"/>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7" name="TextBox 46"/>
            <p:cNvSpPr txBox="1"/>
            <p:nvPr/>
          </p:nvSpPr>
          <p:spPr>
            <a:xfrm>
              <a:off x="1685104" y="3371533"/>
              <a:ext cx="601060" cy="307777"/>
            </a:xfrm>
            <a:prstGeom prst="rect">
              <a:avLst/>
            </a:prstGeom>
            <a:noFill/>
          </p:spPr>
          <p:txBody>
            <a:bodyPr wrap="square" rtlCol="0">
              <a:spAutoFit/>
            </a:bodyPr>
            <a:lstStyle/>
            <a:p>
              <a:pPr algn="ctr"/>
              <a:r>
                <a:rPr lang="en-US" sz="1400" b="1" dirty="0"/>
                <a:t>Mom</a:t>
              </a:r>
              <a:endParaRPr lang="en-US" b="1" dirty="0"/>
            </a:p>
          </p:txBody>
        </p:sp>
      </p:grpSp>
      <p:sp>
        <p:nvSpPr>
          <p:cNvPr id="9" name="TextBox 8"/>
          <p:cNvSpPr txBox="1"/>
          <p:nvPr/>
        </p:nvSpPr>
        <p:spPr>
          <a:xfrm>
            <a:off x="714374" y="1028700"/>
            <a:ext cx="2694641" cy="2573012"/>
          </a:xfrm>
          <a:prstGeom prst="rect">
            <a:avLst/>
          </a:prstGeom>
          <a:noFill/>
        </p:spPr>
        <p:txBody>
          <a:bodyPr wrap="square" rtlCol="0">
            <a:spAutoFit/>
          </a:bodyPr>
          <a:lstStyle/>
          <a:p>
            <a:pPr marL="42863" defTabSz="914400">
              <a:lnSpc>
                <a:spcPct val="90000"/>
              </a:lnSpc>
              <a:spcBef>
                <a:spcPts val="200"/>
              </a:spcBef>
              <a:spcAft>
                <a:spcPts val="400"/>
              </a:spcAft>
              <a:buClr>
                <a:schemeClr val="accent1"/>
              </a:buClr>
            </a:pPr>
            <a:r>
              <a:rPr lang="en-US" sz="2400" dirty="0"/>
              <a:t>Answer:</a:t>
            </a:r>
          </a:p>
          <a:p>
            <a:pPr marL="290513" indent="-247650" defTabSz="914400">
              <a:lnSpc>
                <a:spcPct val="90000"/>
              </a:lnSpc>
              <a:spcBef>
                <a:spcPts val="200"/>
              </a:spcBef>
              <a:spcAft>
                <a:spcPts val="400"/>
              </a:spcAft>
              <a:buClr>
                <a:schemeClr val="accent1"/>
              </a:buClr>
              <a:buFont typeface="Calibri" pitchFamily="34" charset="0"/>
              <a:buChar char="◦"/>
            </a:pPr>
            <a:r>
              <a:rPr lang="en-US" sz="2400" dirty="0"/>
              <a:t>Kids can get </a:t>
            </a:r>
            <a:r>
              <a:rPr lang="en-US" sz="2400" dirty="0">
                <a:solidFill>
                  <a:srgbClr val="0070C0"/>
                </a:solidFill>
              </a:rPr>
              <a:t>Medicaid</a:t>
            </a:r>
          </a:p>
          <a:p>
            <a:pPr marL="261938" indent="-261938" defTabSz="914400">
              <a:lnSpc>
                <a:spcPct val="90000"/>
              </a:lnSpc>
              <a:spcBef>
                <a:spcPts val="200"/>
              </a:spcBef>
              <a:spcAft>
                <a:spcPts val="400"/>
              </a:spcAft>
              <a:buClr>
                <a:schemeClr val="accent1"/>
              </a:buClr>
              <a:buFont typeface="Calibri" pitchFamily="34" charset="0"/>
              <a:buChar char="◦"/>
            </a:pPr>
            <a:r>
              <a:rPr lang="en-US" sz="2400" dirty="0"/>
              <a:t>Mom and Dad are eligible for </a:t>
            </a:r>
            <a:r>
              <a:rPr lang="en-US" sz="2400" dirty="0">
                <a:solidFill>
                  <a:srgbClr val="0070C0"/>
                </a:solidFill>
              </a:rPr>
              <a:t>Marketplace coverage.</a:t>
            </a:r>
          </a:p>
        </p:txBody>
      </p:sp>
      <p:grpSp>
        <p:nvGrpSpPr>
          <p:cNvPr id="48" name="Group 47"/>
          <p:cNvGrpSpPr/>
          <p:nvPr/>
        </p:nvGrpSpPr>
        <p:grpSpPr>
          <a:xfrm>
            <a:off x="5580944" y="4532656"/>
            <a:ext cx="603504" cy="307777"/>
            <a:chOff x="1685104" y="3371533"/>
            <a:chExt cx="601060" cy="307777"/>
          </a:xfrm>
        </p:grpSpPr>
        <p:sp>
          <p:nvSpPr>
            <p:cNvPr id="49" name="Oval 48"/>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0" name="TextBox 49"/>
            <p:cNvSpPr txBox="1"/>
            <p:nvPr/>
          </p:nvSpPr>
          <p:spPr>
            <a:xfrm>
              <a:off x="1685104" y="3371533"/>
              <a:ext cx="601060" cy="307777"/>
            </a:xfrm>
            <a:prstGeom prst="rect">
              <a:avLst/>
            </a:prstGeom>
            <a:noFill/>
          </p:spPr>
          <p:txBody>
            <a:bodyPr wrap="square" rtlCol="0">
              <a:spAutoFit/>
            </a:bodyPr>
            <a:lstStyle/>
            <a:p>
              <a:pPr algn="ctr"/>
              <a:r>
                <a:rPr lang="en-US" sz="1400" dirty="0"/>
                <a:t>Kid</a:t>
              </a:r>
              <a:endParaRPr lang="en-US" dirty="0"/>
            </a:p>
          </p:txBody>
        </p:sp>
      </p:grpSp>
      <p:sp>
        <p:nvSpPr>
          <p:cNvPr id="52" name="TextBox 51">
            <a:extLst>
              <a:ext uri="{FF2B5EF4-FFF2-40B4-BE49-F238E27FC236}">
                <a16:creationId xmlns:a16="http://schemas.microsoft.com/office/drawing/2014/main" id="{58F448D5-407A-8C4A-A869-97C64D2DDC3A}"/>
              </a:ext>
            </a:extLst>
          </p:cNvPr>
          <p:cNvSpPr txBox="1"/>
          <p:nvPr/>
        </p:nvSpPr>
        <p:spPr>
          <a:xfrm>
            <a:off x="4383784" y="6511141"/>
            <a:ext cx="4891261" cy="261610"/>
          </a:xfrm>
          <a:prstGeom prst="rect">
            <a:avLst/>
          </a:prstGeom>
          <a:noFill/>
        </p:spPr>
        <p:txBody>
          <a:bodyPr wrap="square" rtlCol="0">
            <a:spAutoFit/>
          </a:bodyPr>
          <a:lstStyle/>
          <a:p>
            <a:r>
              <a:rPr lang="en-US" sz="1050" i="1" dirty="0">
                <a:solidFill>
                  <a:prstClr val="black"/>
                </a:solidFill>
              </a:rPr>
              <a:t>Note: Income amount based on 2022 FPL levels for a family of four</a:t>
            </a:r>
            <a:r>
              <a:rPr lang="en-US" sz="1100" i="1" dirty="0">
                <a:solidFill>
                  <a:prstClr val="black"/>
                </a:solidFill>
              </a:rPr>
              <a:t>.</a:t>
            </a:r>
          </a:p>
        </p:txBody>
      </p:sp>
      <p:sp>
        <p:nvSpPr>
          <p:cNvPr id="53" name="TextBox 52">
            <a:extLst>
              <a:ext uri="{FF2B5EF4-FFF2-40B4-BE49-F238E27FC236}">
                <a16:creationId xmlns:a16="http://schemas.microsoft.com/office/drawing/2014/main" id="{DC27A1BA-85B9-B44C-A5BB-4A598DE3F38C}"/>
              </a:ext>
            </a:extLst>
          </p:cNvPr>
          <p:cNvSpPr txBox="1"/>
          <p:nvPr/>
        </p:nvSpPr>
        <p:spPr>
          <a:xfrm>
            <a:off x="3824040" y="4222183"/>
            <a:ext cx="1119489" cy="466153"/>
          </a:xfrm>
          <a:prstGeom prst="rect">
            <a:avLst/>
          </a:prstGeom>
          <a:noFill/>
        </p:spPr>
        <p:txBody>
          <a:bodyPr wrap="square" rtlCol="0">
            <a:spAutoFit/>
          </a:bodyPr>
          <a:lstStyle/>
          <a:p>
            <a:pPr algn="r">
              <a:lnSpc>
                <a:spcPts val="1500"/>
              </a:lnSpc>
            </a:pPr>
            <a:r>
              <a:rPr lang="en-US" sz="1600" dirty="0">
                <a:solidFill>
                  <a:prstClr val="black"/>
                </a:solidFill>
              </a:rPr>
              <a:t>100% FPL </a:t>
            </a:r>
            <a:r>
              <a:rPr lang="en-US" sz="1100" i="1" dirty="0">
                <a:solidFill>
                  <a:prstClr val="black"/>
                </a:solidFill>
              </a:rPr>
              <a:t>$27,750/</a:t>
            </a:r>
            <a:r>
              <a:rPr lang="en-US" sz="1100" i="1" dirty="0" err="1">
                <a:solidFill>
                  <a:prstClr val="black"/>
                </a:solidFill>
              </a:rPr>
              <a:t>yr</a:t>
            </a:r>
            <a:endParaRPr lang="en-US" sz="1100" i="1" dirty="0">
              <a:solidFill>
                <a:prstClr val="black"/>
              </a:solidFill>
            </a:endParaRPr>
          </a:p>
        </p:txBody>
      </p:sp>
      <p:grpSp>
        <p:nvGrpSpPr>
          <p:cNvPr id="54" name="Group 53">
            <a:extLst>
              <a:ext uri="{FF2B5EF4-FFF2-40B4-BE49-F238E27FC236}">
                <a16:creationId xmlns:a16="http://schemas.microsoft.com/office/drawing/2014/main" id="{B5EB9380-8202-774D-8639-C4348DC597E7}"/>
              </a:ext>
            </a:extLst>
          </p:cNvPr>
          <p:cNvGrpSpPr/>
          <p:nvPr/>
        </p:nvGrpSpPr>
        <p:grpSpPr>
          <a:xfrm>
            <a:off x="3485646" y="44667"/>
            <a:ext cx="8114493" cy="6333618"/>
            <a:chOff x="4589861" y="675507"/>
            <a:chExt cx="7163749" cy="5859841"/>
          </a:xfrm>
        </p:grpSpPr>
        <p:grpSp>
          <p:nvGrpSpPr>
            <p:cNvPr id="55" name="Group 54">
              <a:extLst>
                <a:ext uri="{FF2B5EF4-FFF2-40B4-BE49-F238E27FC236}">
                  <a16:creationId xmlns:a16="http://schemas.microsoft.com/office/drawing/2014/main" id="{5D28E48B-1D51-3649-9633-4D150BAAA93B}"/>
                </a:ext>
              </a:extLst>
            </p:cNvPr>
            <p:cNvGrpSpPr/>
            <p:nvPr/>
          </p:nvGrpSpPr>
          <p:grpSpPr>
            <a:xfrm>
              <a:off x="4589861" y="675507"/>
              <a:ext cx="7163749" cy="5185464"/>
              <a:chOff x="4589861" y="675507"/>
              <a:chExt cx="7163749" cy="5185464"/>
            </a:xfrm>
          </p:grpSpPr>
          <p:cxnSp>
            <p:nvCxnSpPr>
              <p:cNvPr id="58" name="Straight Connector 57">
                <a:extLst>
                  <a:ext uri="{FF2B5EF4-FFF2-40B4-BE49-F238E27FC236}">
                    <a16:creationId xmlns:a16="http://schemas.microsoft.com/office/drawing/2014/main" id="{C8CCF0F2-EA1C-D647-AB5E-B999F9EECAD6}"/>
                  </a:ext>
                </a:extLst>
              </p:cNvPr>
              <p:cNvCxnSpPr/>
              <p:nvPr/>
            </p:nvCxnSpPr>
            <p:spPr>
              <a:xfrm>
                <a:off x="5797434" y="4169320"/>
                <a:ext cx="479978" cy="1"/>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20AB0D7D-D3F3-AB4E-92A8-3F44CE21D19A}"/>
                  </a:ext>
                </a:extLst>
              </p:cNvPr>
              <p:cNvCxnSpPr/>
              <p:nvPr/>
            </p:nvCxnSpPr>
            <p:spPr>
              <a:xfrm>
                <a:off x="5797434" y="4658932"/>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60" name="Group 59">
                <a:extLst>
                  <a:ext uri="{FF2B5EF4-FFF2-40B4-BE49-F238E27FC236}">
                    <a16:creationId xmlns:a16="http://schemas.microsoft.com/office/drawing/2014/main" id="{AA46FA86-ADFB-E149-B620-AB307271110B}"/>
                  </a:ext>
                </a:extLst>
              </p:cNvPr>
              <p:cNvGrpSpPr/>
              <p:nvPr/>
            </p:nvGrpSpPr>
            <p:grpSpPr>
              <a:xfrm>
                <a:off x="4589861" y="675507"/>
                <a:ext cx="7163749" cy="5185464"/>
                <a:chOff x="2516706" y="1672536"/>
                <a:chExt cx="7163749" cy="5185464"/>
              </a:xfrm>
            </p:grpSpPr>
            <p:grpSp>
              <p:nvGrpSpPr>
                <p:cNvPr id="61" name="Group 60">
                  <a:extLst>
                    <a:ext uri="{FF2B5EF4-FFF2-40B4-BE49-F238E27FC236}">
                      <a16:creationId xmlns:a16="http://schemas.microsoft.com/office/drawing/2014/main" id="{9A4A5C5B-96A3-6840-B652-8B7D81C95822}"/>
                    </a:ext>
                  </a:extLst>
                </p:cNvPr>
                <p:cNvGrpSpPr/>
                <p:nvPr/>
              </p:nvGrpSpPr>
              <p:grpSpPr>
                <a:xfrm>
                  <a:off x="2516706" y="1672536"/>
                  <a:ext cx="7163749" cy="5185464"/>
                  <a:chOff x="2516706" y="1672536"/>
                  <a:chExt cx="7163749" cy="5185464"/>
                </a:xfrm>
              </p:grpSpPr>
              <p:cxnSp>
                <p:nvCxnSpPr>
                  <p:cNvPr id="64" name="Straight Connector 63">
                    <a:extLst>
                      <a:ext uri="{FF2B5EF4-FFF2-40B4-BE49-F238E27FC236}">
                        <a16:creationId xmlns:a16="http://schemas.microsoft.com/office/drawing/2014/main" id="{AB9EFDB5-BB09-F54F-A12C-0D67F32799FA}"/>
                      </a:ext>
                    </a:extLst>
                  </p:cNvPr>
                  <p:cNvCxnSpPr/>
                  <p:nvPr/>
                </p:nvCxnSpPr>
                <p:spPr>
                  <a:xfrm>
                    <a:off x="3663985" y="1905350"/>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65" name="Group 64">
                    <a:extLst>
                      <a:ext uri="{FF2B5EF4-FFF2-40B4-BE49-F238E27FC236}">
                        <a16:creationId xmlns:a16="http://schemas.microsoft.com/office/drawing/2014/main" id="{BF8307B7-5899-454E-A09E-3FC600583D80}"/>
                      </a:ext>
                    </a:extLst>
                  </p:cNvPr>
                  <p:cNvGrpSpPr/>
                  <p:nvPr/>
                </p:nvGrpSpPr>
                <p:grpSpPr>
                  <a:xfrm>
                    <a:off x="2516706" y="1672536"/>
                    <a:ext cx="7163749" cy="5185464"/>
                    <a:chOff x="2141556" y="1191492"/>
                    <a:chExt cx="7163749" cy="5185464"/>
                  </a:xfrm>
                </p:grpSpPr>
                <p:sp>
                  <p:nvSpPr>
                    <p:cNvPr id="66" name="TextBox 65">
                      <a:extLst>
                        <a:ext uri="{FF2B5EF4-FFF2-40B4-BE49-F238E27FC236}">
                          <a16:creationId xmlns:a16="http://schemas.microsoft.com/office/drawing/2014/main" id="{01CC349A-E5FC-9E49-BBB1-B3CA21DDA6E3}"/>
                        </a:ext>
                      </a:extLst>
                    </p:cNvPr>
                    <p:cNvSpPr txBox="1"/>
                    <p:nvPr/>
                  </p:nvSpPr>
                  <p:spPr>
                    <a:xfrm>
                      <a:off x="2145266" y="1330990"/>
                      <a:ext cx="1228437" cy="441369"/>
                    </a:xfrm>
                    <a:prstGeom prst="rect">
                      <a:avLst/>
                    </a:prstGeom>
                    <a:noFill/>
                  </p:spPr>
                  <p:txBody>
                    <a:bodyPr wrap="square" rtlCol="0">
                      <a:spAutoFit/>
                    </a:bodyPr>
                    <a:lstStyle/>
                    <a:p>
                      <a:pPr algn="r">
                        <a:lnSpc>
                          <a:spcPts val="1500"/>
                        </a:lnSpc>
                      </a:pPr>
                      <a:r>
                        <a:rPr lang="en-US" sz="1600" dirty="0">
                          <a:solidFill>
                            <a:prstClr val="black"/>
                          </a:solidFill>
                        </a:rPr>
                        <a:t>400% FPL</a:t>
                      </a:r>
                    </a:p>
                    <a:p>
                      <a:pPr algn="r">
                        <a:lnSpc>
                          <a:spcPts val="1500"/>
                        </a:lnSpc>
                      </a:pPr>
                      <a:r>
                        <a:rPr lang="en-US" sz="1100" i="1" dirty="0">
                          <a:solidFill>
                            <a:prstClr val="black"/>
                          </a:solidFill>
                        </a:rPr>
                        <a:t>$111,000/</a:t>
                      </a:r>
                      <a:r>
                        <a:rPr lang="en-US" sz="1100" i="1" dirty="0" err="1">
                          <a:solidFill>
                            <a:prstClr val="black"/>
                          </a:solidFill>
                        </a:rPr>
                        <a:t>yr</a:t>
                      </a:r>
                      <a:r>
                        <a:rPr lang="en-US" sz="1100" i="1" dirty="0">
                          <a:solidFill>
                            <a:prstClr val="black"/>
                          </a:solidFill>
                        </a:rPr>
                        <a:t> </a:t>
                      </a:r>
                    </a:p>
                  </p:txBody>
                </p:sp>
                <p:grpSp>
                  <p:nvGrpSpPr>
                    <p:cNvPr id="67" name="Group 66">
                      <a:extLst>
                        <a:ext uri="{FF2B5EF4-FFF2-40B4-BE49-F238E27FC236}">
                          <a16:creationId xmlns:a16="http://schemas.microsoft.com/office/drawing/2014/main" id="{9C6BAB04-82DE-624E-A3EE-BB5CFDD79980}"/>
                        </a:ext>
                      </a:extLst>
                    </p:cNvPr>
                    <p:cNvGrpSpPr/>
                    <p:nvPr/>
                  </p:nvGrpSpPr>
                  <p:grpSpPr>
                    <a:xfrm>
                      <a:off x="2141556" y="1191492"/>
                      <a:ext cx="7163749" cy="5185464"/>
                      <a:chOff x="1323047" y="1277394"/>
                      <a:chExt cx="7163749" cy="5185464"/>
                    </a:xfrm>
                  </p:grpSpPr>
                  <p:grpSp>
                    <p:nvGrpSpPr>
                      <p:cNvPr id="68" name="Group 67">
                        <a:extLst>
                          <a:ext uri="{FF2B5EF4-FFF2-40B4-BE49-F238E27FC236}">
                            <a16:creationId xmlns:a16="http://schemas.microsoft.com/office/drawing/2014/main" id="{63160CFB-D979-EF43-A288-4C56EFA169FB}"/>
                          </a:ext>
                        </a:extLst>
                      </p:cNvPr>
                      <p:cNvGrpSpPr/>
                      <p:nvPr/>
                    </p:nvGrpSpPr>
                    <p:grpSpPr>
                      <a:xfrm>
                        <a:off x="1426065" y="3115702"/>
                        <a:ext cx="1604331" cy="447005"/>
                        <a:chOff x="1403375" y="5459398"/>
                        <a:chExt cx="1604331" cy="447005"/>
                      </a:xfrm>
                    </p:grpSpPr>
                    <p:cxnSp>
                      <p:nvCxnSpPr>
                        <p:cNvPr id="81" name="Straight Connector 80">
                          <a:extLst>
                            <a:ext uri="{FF2B5EF4-FFF2-40B4-BE49-F238E27FC236}">
                              <a16:creationId xmlns:a16="http://schemas.microsoft.com/office/drawing/2014/main" id="{01CAF269-9367-9A41-8925-5628AC7F97D7}"/>
                            </a:ext>
                          </a:extLst>
                        </p:cNvPr>
                        <p:cNvCxnSpPr/>
                        <p:nvPr/>
                      </p:nvCxnSpPr>
                      <p:spPr>
                        <a:xfrm>
                          <a:off x="2527728" y="5624259"/>
                          <a:ext cx="479978" cy="1"/>
                        </a:xfrm>
                        <a:prstGeom prst="line">
                          <a:avLst/>
                        </a:prstGeom>
                      </p:spPr>
                      <p:style>
                        <a:lnRef idx="2">
                          <a:schemeClr val="accent5"/>
                        </a:lnRef>
                        <a:fillRef idx="0">
                          <a:schemeClr val="accent5"/>
                        </a:fillRef>
                        <a:effectRef idx="1">
                          <a:schemeClr val="accent5"/>
                        </a:effectRef>
                        <a:fontRef idx="minor">
                          <a:schemeClr val="tx1"/>
                        </a:fontRef>
                      </p:style>
                    </p:cxnSp>
                    <p:sp>
                      <p:nvSpPr>
                        <p:cNvPr id="82" name="TextBox 81">
                          <a:extLst>
                            <a:ext uri="{FF2B5EF4-FFF2-40B4-BE49-F238E27FC236}">
                              <a16:creationId xmlns:a16="http://schemas.microsoft.com/office/drawing/2014/main" id="{4204C49D-B612-D04E-B834-3989DE3934D6}"/>
                            </a:ext>
                          </a:extLst>
                        </p:cNvPr>
                        <p:cNvSpPr txBox="1"/>
                        <p:nvPr/>
                      </p:nvSpPr>
                      <p:spPr>
                        <a:xfrm>
                          <a:off x="1403375" y="5459398"/>
                          <a:ext cx="1109228" cy="447005"/>
                        </a:xfrm>
                        <a:prstGeom prst="rect">
                          <a:avLst/>
                        </a:prstGeom>
                        <a:noFill/>
                      </p:spPr>
                      <p:txBody>
                        <a:bodyPr wrap="square" rtlCol="0">
                          <a:spAutoFit/>
                        </a:bodyPr>
                        <a:lstStyle/>
                        <a:p>
                          <a:pPr algn="r">
                            <a:lnSpc>
                              <a:spcPts val="1500"/>
                            </a:lnSpc>
                          </a:pPr>
                          <a:r>
                            <a:rPr lang="en-US" sz="1600" dirty="0">
                              <a:solidFill>
                                <a:prstClr val="black"/>
                              </a:solidFill>
                            </a:rPr>
                            <a:t>250% FPL</a:t>
                          </a:r>
                        </a:p>
                        <a:p>
                          <a:pPr algn="r">
                            <a:lnSpc>
                              <a:spcPts val="1500"/>
                            </a:lnSpc>
                          </a:pPr>
                          <a:r>
                            <a:rPr lang="en-US" sz="1100" i="1" dirty="0">
                              <a:solidFill>
                                <a:prstClr val="black"/>
                              </a:solidFill>
                            </a:rPr>
                            <a:t>$69,375/</a:t>
                          </a:r>
                          <a:r>
                            <a:rPr lang="en-US" sz="1100" i="1" dirty="0" err="1">
                              <a:solidFill>
                                <a:prstClr val="black"/>
                              </a:solidFill>
                            </a:rPr>
                            <a:t>yr</a:t>
                          </a:r>
                          <a:r>
                            <a:rPr lang="en-US" sz="1600" dirty="0">
                              <a:solidFill>
                                <a:prstClr val="black"/>
                              </a:solidFill>
                            </a:rPr>
                            <a:t>  </a:t>
                          </a:r>
                        </a:p>
                      </p:txBody>
                    </p:sp>
                  </p:grpSp>
                  <p:grpSp>
                    <p:nvGrpSpPr>
                      <p:cNvPr id="69" name="Group 68">
                        <a:extLst>
                          <a:ext uri="{FF2B5EF4-FFF2-40B4-BE49-F238E27FC236}">
                            <a16:creationId xmlns:a16="http://schemas.microsoft.com/office/drawing/2014/main" id="{6CCDDA00-7188-7D45-88D3-51BE808BA788}"/>
                          </a:ext>
                        </a:extLst>
                      </p:cNvPr>
                      <p:cNvGrpSpPr/>
                      <p:nvPr/>
                    </p:nvGrpSpPr>
                    <p:grpSpPr>
                      <a:xfrm>
                        <a:off x="1323047" y="3853169"/>
                        <a:ext cx="1696452" cy="441369"/>
                        <a:chOff x="1323047" y="4770342"/>
                        <a:chExt cx="1696452" cy="441369"/>
                      </a:xfrm>
                    </p:grpSpPr>
                    <p:sp>
                      <p:nvSpPr>
                        <p:cNvPr id="79" name="TextBox 78">
                          <a:extLst>
                            <a:ext uri="{FF2B5EF4-FFF2-40B4-BE49-F238E27FC236}">
                              <a16:creationId xmlns:a16="http://schemas.microsoft.com/office/drawing/2014/main" id="{7CC30C5E-A701-2241-987F-1DFFC05A7EB9}"/>
                            </a:ext>
                          </a:extLst>
                        </p:cNvPr>
                        <p:cNvSpPr txBox="1"/>
                        <p:nvPr/>
                      </p:nvSpPr>
                      <p:spPr>
                        <a:xfrm>
                          <a:off x="1323047" y="4770342"/>
                          <a:ext cx="1228437" cy="441369"/>
                        </a:xfrm>
                        <a:prstGeom prst="rect">
                          <a:avLst/>
                        </a:prstGeom>
                        <a:noFill/>
                      </p:spPr>
                      <p:txBody>
                        <a:bodyPr wrap="square" rtlCol="0">
                          <a:spAutoFit/>
                        </a:bodyPr>
                        <a:lstStyle/>
                        <a:p>
                          <a:pPr algn="r">
                            <a:lnSpc>
                              <a:spcPts val="1500"/>
                            </a:lnSpc>
                          </a:pPr>
                          <a:r>
                            <a:rPr lang="en-US" sz="1600" dirty="0">
                              <a:solidFill>
                                <a:prstClr val="black"/>
                              </a:solidFill>
                            </a:rPr>
                            <a:t>206% FPL</a:t>
                          </a:r>
                        </a:p>
                        <a:p>
                          <a:pPr algn="r">
                            <a:lnSpc>
                              <a:spcPts val="1500"/>
                            </a:lnSpc>
                          </a:pPr>
                          <a:r>
                            <a:rPr lang="en-US" sz="1100" i="1" dirty="0">
                              <a:solidFill>
                                <a:prstClr val="black"/>
                              </a:solidFill>
                            </a:rPr>
                            <a:t>$57,165/</a:t>
                          </a:r>
                          <a:r>
                            <a:rPr lang="en-US" sz="1100" i="1" dirty="0" err="1">
                              <a:solidFill>
                                <a:prstClr val="black"/>
                              </a:solidFill>
                            </a:rPr>
                            <a:t>yr</a:t>
                          </a:r>
                          <a:endParaRPr lang="en-US" sz="1600" dirty="0">
                            <a:solidFill>
                              <a:prstClr val="black"/>
                            </a:solidFill>
                          </a:endParaRPr>
                        </a:p>
                      </p:txBody>
                    </p:sp>
                    <p:cxnSp>
                      <p:nvCxnSpPr>
                        <p:cNvPr id="80" name="Straight Connector 79">
                          <a:extLst>
                            <a:ext uri="{FF2B5EF4-FFF2-40B4-BE49-F238E27FC236}">
                              <a16:creationId xmlns:a16="http://schemas.microsoft.com/office/drawing/2014/main" id="{800FCE15-013B-F44C-AD84-59C80542B854}"/>
                            </a:ext>
                          </a:extLst>
                        </p:cNvPr>
                        <p:cNvCxnSpPr/>
                        <p:nvPr/>
                      </p:nvCxnSpPr>
                      <p:spPr>
                        <a:xfrm>
                          <a:off x="2539521" y="4882670"/>
                          <a:ext cx="479978" cy="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70" name="Group 69">
                        <a:extLst>
                          <a:ext uri="{FF2B5EF4-FFF2-40B4-BE49-F238E27FC236}">
                            <a16:creationId xmlns:a16="http://schemas.microsoft.com/office/drawing/2014/main" id="{8801E6AC-D310-0543-8681-A7D4D2F6C0EE}"/>
                          </a:ext>
                        </a:extLst>
                      </p:cNvPr>
                      <p:cNvGrpSpPr/>
                      <p:nvPr/>
                    </p:nvGrpSpPr>
                    <p:grpSpPr>
                      <a:xfrm>
                        <a:off x="2937870" y="1497211"/>
                        <a:ext cx="5548926" cy="4965646"/>
                        <a:chOff x="2891688" y="1250461"/>
                        <a:chExt cx="5548926" cy="4965646"/>
                      </a:xfrm>
                    </p:grpSpPr>
                    <p:sp>
                      <p:nvSpPr>
                        <p:cNvPr id="73" name="Rectangle 72">
                          <a:extLst>
                            <a:ext uri="{FF2B5EF4-FFF2-40B4-BE49-F238E27FC236}">
                              <a16:creationId xmlns:a16="http://schemas.microsoft.com/office/drawing/2014/main" id="{E8CB7A3E-A319-8D4F-9C49-0F7E989D7E77}"/>
                            </a:ext>
                          </a:extLst>
                        </p:cNvPr>
                        <p:cNvSpPr/>
                        <p:nvPr/>
                      </p:nvSpPr>
                      <p:spPr>
                        <a:xfrm>
                          <a:off x="2891694" y="1250461"/>
                          <a:ext cx="5548920" cy="181129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i="1" dirty="0">
                            <a:solidFill>
                              <a:srgbClr val="002060"/>
                            </a:solidFill>
                          </a:endParaRPr>
                        </a:p>
                      </p:txBody>
                    </p:sp>
                    <p:sp>
                      <p:nvSpPr>
                        <p:cNvPr id="74" name="L-Shape 73">
                          <a:extLst>
                            <a:ext uri="{FF2B5EF4-FFF2-40B4-BE49-F238E27FC236}">
                              <a16:creationId xmlns:a16="http://schemas.microsoft.com/office/drawing/2014/main" id="{DE7A64C2-DEA7-A44C-9757-B9FE734126BF}"/>
                            </a:ext>
                          </a:extLst>
                        </p:cNvPr>
                        <p:cNvSpPr/>
                        <p:nvPr/>
                      </p:nvSpPr>
                      <p:spPr>
                        <a:xfrm rot="10800000">
                          <a:off x="2891691" y="3052707"/>
                          <a:ext cx="5548920" cy="3163400"/>
                        </a:xfrm>
                        <a:prstGeom prst="corner">
                          <a:avLst>
                            <a:gd name="adj1" fmla="val 36039"/>
                            <a:gd name="adj2" fmla="val 164983"/>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i="1" dirty="0">
                            <a:solidFill>
                              <a:prstClr val="white"/>
                            </a:solidFill>
                          </a:endParaRPr>
                        </a:p>
                      </p:txBody>
                    </p:sp>
                    <p:sp>
                      <p:nvSpPr>
                        <p:cNvPr id="75" name="Rectangle 74">
                          <a:extLst>
                            <a:ext uri="{FF2B5EF4-FFF2-40B4-BE49-F238E27FC236}">
                              <a16:creationId xmlns:a16="http://schemas.microsoft.com/office/drawing/2014/main" id="{9AC24DB7-04C6-A64C-912F-EC5F26634E29}"/>
                            </a:ext>
                          </a:extLst>
                        </p:cNvPr>
                        <p:cNvSpPr/>
                        <p:nvPr/>
                      </p:nvSpPr>
                      <p:spPr>
                        <a:xfrm>
                          <a:off x="2891693" y="4502817"/>
                          <a:ext cx="2409433" cy="1707351"/>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Medicaid</a:t>
                          </a:r>
                        </a:p>
                      </p:txBody>
                    </p:sp>
                    <p:sp>
                      <p:nvSpPr>
                        <p:cNvPr id="76" name="Rectangle 75">
                          <a:extLst>
                            <a:ext uri="{FF2B5EF4-FFF2-40B4-BE49-F238E27FC236}">
                              <a16:creationId xmlns:a16="http://schemas.microsoft.com/office/drawing/2014/main" id="{3193D55E-CF28-4D4B-88EB-3A57BB70EE12}"/>
                            </a:ext>
                          </a:extLst>
                        </p:cNvPr>
                        <p:cNvSpPr/>
                        <p:nvPr/>
                      </p:nvSpPr>
                      <p:spPr>
                        <a:xfrm>
                          <a:off x="5301125" y="4908562"/>
                          <a:ext cx="1674409" cy="1274602"/>
                        </a:xfrm>
                        <a:prstGeom prst="rect">
                          <a:avLst/>
                        </a:prstGeom>
                        <a:pattFill prst="ltUpDiag">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Coverage Gap</a:t>
                          </a:r>
                        </a:p>
                      </p:txBody>
                    </p:sp>
                    <p:sp>
                      <p:nvSpPr>
                        <p:cNvPr id="77" name="Rectangle 76">
                          <a:extLst>
                            <a:ext uri="{FF2B5EF4-FFF2-40B4-BE49-F238E27FC236}">
                              <a16:creationId xmlns:a16="http://schemas.microsoft.com/office/drawing/2014/main" id="{02D3F9C9-BFEF-334B-BB01-FF57104A0FAF}"/>
                            </a:ext>
                          </a:extLst>
                        </p:cNvPr>
                        <p:cNvSpPr/>
                        <p:nvPr/>
                      </p:nvSpPr>
                      <p:spPr>
                        <a:xfrm>
                          <a:off x="2891688" y="3737644"/>
                          <a:ext cx="2409436" cy="814468"/>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2060"/>
                              </a:solidFill>
                            </a:rPr>
                            <a:t>CHIP</a:t>
                          </a:r>
                        </a:p>
                      </p:txBody>
                    </p:sp>
                    <p:sp>
                      <p:nvSpPr>
                        <p:cNvPr id="78" name="TextBox 77">
                          <a:extLst>
                            <a:ext uri="{FF2B5EF4-FFF2-40B4-BE49-F238E27FC236}">
                              <a16:creationId xmlns:a16="http://schemas.microsoft.com/office/drawing/2014/main" id="{42368627-4534-B14A-88C9-F1EBEA06945A}"/>
                            </a:ext>
                          </a:extLst>
                        </p:cNvPr>
                        <p:cNvSpPr txBox="1"/>
                        <p:nvPr/>
                      </p:nvSpPr>
                      <p:spPr>
                        <a:xfrm>
                          <a:off x="3076520" y="3228846"/>
                          <a:ext cx="2010724" cy="341705"/>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grpSp>
                  <p:sp>
                    <p:nvSpPr>
                      <p:cNvPr id="71" name="TextBox 70">
                        <a:extLst>
                          <a:ext uri="{FF2B5EF4-FFF2-40B4-BE49-F238E27FC236}">
                            <a16:creationId xmlns:a16="http://schemas.microsoft.com/office/drawing/2014/main" id="{B545E484-90EC-8A42-89E1-E429CAF15CE8}"/>
                          </a:ext>
                        </a:extLst>
                      </p:cNvPr>
                      <p:cNvSpPr txBox="1"/>
                      <p:nvPr/>
                    </p:nvSpPr>
                    <p:spPr>
                      <a:xfrm>
                        <a:off x="1420935" y="4638622"/>
                        <a:ext cx="1119489" cy="447005"/>
                      </a:xfrm>
                      <a:prstGeom prst="rect">
                        <a:avLst/>
                      </a:prstGeom>
                      <a:noFill/>
                    </p:spPr>
                    <p:txBody>
                      <a:bodyPr wrap="square" rtlCol="0">
                        <a:spAutoFit/>
                      </a:bodyPr>
                      <a:lstStyle/>
                      <a:p>
                        <a:pPr algn="r">
                          <a:lnSpc>
                            <a:spcPts val="1500"/>
                          </a:lnSpc>
                        </a:pPr>
                        <a:r>
                          <a:rPr lang="en-US" sz="1600" dirty="0">
                            <a:solidFill>
                              <a:prstClr val="black"/>
                            </a:solidFill>
                          </a:rPr>
                          <a:t>138% FPL</a:t>
                        </a:r>
                      </a:p>
                      <a:p>
                        <a:pPr algn="r">
                          <a:lnSpc>
                            <a:spcPts val="1500"/>
                          </a:lnSpc>
                        </a:pPr>
                        <a:r>
                          <a:rPr lang="en-US" sz="1600" dirty="0">
                            <a:solidFill>
                              <a:prstClr val="black"/>
                            </a:solidFill>
                          </a:rPr>
                          <a:t> </a:t>
                        </a:r>
                        <a:r>
                          <a:rPr lang="en-US" sz="1100" i="1" dirty="0">
                            <a:solidFill>
                              <a:prstClr val="black"/>
                            </a:solidFill>
                          </a:rPr>
                          <a:t>$38,295/</a:t>
                        </a:r>
                        <a:r>
                          <a:rPr lang="en-US" sz="1100" i="1" dirty="0" err="1">
                            <a:solidFill>
                              <a:prstClr val="black"/>
                            </a:solidFill>
                          </a:rPr>
                          <a:t>yr</a:t>
                        </a:r>
                        <a:endParaRPr lang="en-US" sz="1600" dirty="0">
                          <a:solidFill>
                            <a:prstClr val="black"/>
                          </a:solidFill>
                        </a:endParaRPr>
                      </a:p>
                    </p:txBody>
                  </p:sp>
                  <p:sp>
                    <p:nvSpPr>
                      <p:cNvPr id="72" name="Up Arrow 71">
                        <a:extLst>
                          <a:ext uri="{FF2B5EF4-FFF2-40B4-BE49-F238E27FC236}">
                            <a16:creationId xmlns:a16="http://schemas.microsoft.com/office/drawing/2014/main" id="{CDFAFF30-EEE8-4348-8A99-DD7B3D978BA0}"/>
                          </a:ext>
                        </a:extLst>
                      </p:cNvPr>
                      <p:cNvSpPr/>
                      <p:nvPr/>
                    </p:nvSpPr>
                    <p:spPr>
                      <a:xfrm>
                        <a:off x="2622321" y="1277394"/>
                        <a:ext cx="417060" cy="518546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grpSp>
              </p:grpSp>
            </p:grpSp>
            <p:sp>
              <p:nvSpPr>
                <p:cNvPr id="62" name="TextBox 61">
                  <a:extLst>
                    <a:ext uri="{FF2B5EF4-FFF2-40B4-BE49-F238E27FC236}">
                      <a16:creationId xmlns:a16="http://schemas.microsoft.com/office/drawing/2014/main" id="{250D5CC5-0BE2-AD44-8C47-AC39C2BBEDFC}"/>
                    </a:ext>
                  </a:extLst>
                </p:cNvPr>
                <p:cNvSpPr txBox="1"/>
                <p:nvPr/>
              </p:nvSpPr>
              <p:spPr>
                <a:xfrm rot="16200000">
                  <a:off x="3378105" y="3970174"/>
                  <a:ext cx="1290077" cy="307777"/>
                </a:xfrm>
                <a:prstGeom prst="rect">
                  <a:avLst/>
                </a:prstGeom>
                <a:noFill/>
              </p:spPr>
              <p:txBody>
                <a:bodyPr wrap="square" rtlCol="0">
                  <a:spAutoFit/>
                </a:bodyPr>
                <a:lstStyle/>
                <a:p>
                  <a:r>
                    <a:rPr lang="en-US" sz="1400" b="1" dirty="0">
                      <a:solidFill>
                        <a:prstClr val="black"/>
                      </a:solidFill>
                    </a:rPr>
                    <a:t>Family Income</a:t>
                  </a:r>
                </a:p>
              </p:txBody>
            </p:sp>
          </p:grpSp>
        </p:grpSp>
        <p:sp>
          <p:nvSpPr>
            <p:cNvPr id="56" name="TextBox 55">
              <a:extLst>
                <a:ext uri="{FF2B5EF4-FFF2-40B4-BE49-F238E27FC236}">
                  <a16:creationId xmlns:a16="http://schemas.microsoft.com/office/drawing/2014/main" id="{9B56E8F7-2CB0-9D47-8EB2-2D371D0BD343}"/>
                </a:ext>
              </a:extLst>
            </p:cNvPr>
            <p:cNvSpPr txBox="1"/>
            <p:nvPr/>
          </p:nvSpPr>
          <p:spPr>
            <a:xfrm>
              <a:off x="6115750" y="5925809"/>
              <a:ext cx="2498369" cy="341705"/>
            </a:xfrm>
            <a:prstGeom prst="rect">
              <a:avLst/>
            </a:prstGeom>
            <a:noFill/>
          </p:spPr>
          <p:txBody>
            <a:bodyPr wrap="square" rtlCol="0">
              <a:spAutoFit/>
            </a:bodyPr>
            <a:lstStyle/>
            <a:p>
              <a:pPr algn="ctr"/>
              <a:r>
                <a:rPr lang="en-US" dirty="0">
                  <a:solidFill>
                    <a:prstClr val="black"/>
                  </a:solidFill>
                </a:rPr>
                <a:t>Children</a:t>
              </a:r>
              <a:endParaRPr lang="en-US" sz="2400" dirty="0">
                <a:solidFill>
                  <a:prstClr val="black"/>
                </a:solidFill>
              </a:endParaRPr>
            </a:p>
          </p:txBody>
        </p:sp>
        <p:sp>
          <p:nvSpPr>
            <p:cNvPr id="57" name="TextBox 56">
              <a:extLst>
                <a:ext uri="{FF2B5EF4-FFF2-40B4-BE49-F238E27FC236}">
                  <a16:creationId xmlns:a16="http://schemas.microsoft.com/office/drawing/2014/main" id="{50592EBA-D613-544E-BEBB-2A9F33363391}"/>
                </a:ext>
              </a:extLst>
            </p:cNvPr>
            <p:cNvSpPr txBox="1"/>
            <p:nvPr/>
          </p:nvSpPr>
          <p:spPr>
            <a:xfrm>
              <a:off x="8702119" y="5851939"/>
              <a:ext cx="1578221" cy="683409"/>
            </a:xfrm>
            <a:prstGeom prst="rect">
              <a:avLst/>
            </a:prstGeom>
            <a:noFill/>
          </p:spPr>
          <p:txBody>
            <a:bodyPr wrap="square" rtlCol="0">
              <a:spAutoFit/>
            </a:bodyPr>
            <a:lstStyle/>
            <a:p>
              <a:pPr algn="ctr"/>
              <a:r>
                <a:rPr lang="en-US" sz="1400" dirty="0">
                  <a:solidFill>
                    <a:prstClr val="black"/>
                  </a:solidFill>
                </a:rPr>
                <a:t>U.S. Citizen &amp; “</a:t>
              </a:r>
              <a:r>
                <a:rPr lang="en-US" sz="1400" b="1" dirty="0">
                  <a:solidFill>
                    <a:srgbClr val="C00000"/>
                  </a:solidFill>
                </a:rPr>
                <a:t>Medicaid</a:t>
              </a:r>
              <a:r>
                <a:rPr lang="en-US" sz="1400" dirty="0">
                  <a:solidFill>
                    <a:prstClr val="black"/>
                  </a:solidFill>
                </a:rPr>
                <a:t> </a:t>
              </a:r>
              <a:r>
                <a:rPr lang="en-US" sz="1400" b="1" dirty="0">
                  <a:solidFill>
                    <a:srgbClr val="C00000"/>
                  </a:solidFill>
                </a:rPr>
                <a:t>Exception</a:t>
              </a:r>
              <a:r>
                <a:rPr lang="en-US" sz="1400" dirty="0">
                  <a:solidFill>
                    <a:prstClr val="black"/>
                  </a:solidFill>
                </a:rPr>
                <a:t>” Immigrants</a:t>
              </a:r>
            </a:p>
          </p:txBody>
        </p:sp>
      </p:grpSp>
      <p:sp>
        <p:nvSpPr>
          <p:cNvPr id="83" name="TextBox 82">
            <a:extLst>
              <a:ext uri="{FF2B5EF4-FFF2-40B4-BE49-F238E27FC236}">
                <a16:creationId xmlns:a16="http://schemas.microsoft.com/office/drawing/2014/main" id="{EEE0B8DA-3BDD-9843-ADBB-C6AE0A40AEA1}"/>
              </a:ext>
            </a:extLst>
          </p:cNvPr>
          <p:cNvSpPr txBox="1"/>
          <p:nvPr/>
        </p:nvSpPr>
        <p:spPr>
          <a:xfrm>
            <a:off x="9939685" y="5653895"/>
            <a:ext cx="1849186" cy="738664"/>
          </a:xfrm>
          <a:prstGeom prst="rect">
            <a:avLst/>
          </a:prstGeom>
          <a:noFill/>
        </p:spPr>
        <p:txBody>
          <a:bodyPr wrap="square" rtlCol="0">
            <a:spAutoFit/>
          </a:bodyPr>
          <a:lstStyle/>
          <a:p>
            <a:pPr algn="ctr"/>
            <a:r>
              <a:rPr lang="en-US" sz="1400" dirty="0">
                <a:solidFill>
                  <a:prstClr val="black"/>
                </a:solidFill>
              </a:rPr>
              <a:t>Lawfully Present Adults </a:t>
            </a:r>
          </a:p>
          <a:p>
            <a:pPr algn="ctr"/>
            <a:r>
              <a:rPr lang="en-US" sz="1400" dirty="0">
                <a:solidFill>
                  <a:prstClr val="black"/>
                </a:solidFill>
              </a:rPr>
              <a:t>(Not Medicaid Eligible)</a:t>
            </a:r>
          </a:p>
        </p:txBody>
      </p:sp>
      <p:sp>
        <p:nvSpPr>
          <p:cNvPr id="84" name="Rectangle 83">
            <a:extLst>
              <a:ext uri="{FF2B5EF4-FFF2-40B4-BE49-F238E27FC236}">
                <a16:creationId xmlns:a16="http://schemas.microsoft.com/office/drawing/2014/main" id="{8524EF28-56A3-5745-AE72-CF2A35F5803D}"/>
              </a:ext>
            </a:extLst>
          </p:cNvPr>
          <p:cNvSpPr/>
          <p:nvPr/>
        </p:nvSpPr>
        <p:spPr>
          <a:xfrm>
            <a:off x="8043989" y="5395867"/>
            <a:ext cx="1896631" cy="247098"/>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Medicaid for Parents</a:t>
            </a:r>
          </a:p>
        </p:txBody>
      </p:sp>
      <p:sp>
        <p:nvSpPr>
          <p:cNvPr id="85" name="Up Arrow 84">
            <a:extLst>
              <a:ext uri="{FF2B5EF4-FFF2-40B4-BE49-F238E27FC236}">
                <a16:creationId xmlns:a16="http://schemas.microsoft.com/office/drawing/2014/main" id="{C66EF3BB-955F-A548-9595-291533E347C8}"/>
              </a:ext>
            </a:extLst>
          </p:cNvPr>
          <p:cNvSpPr/>
          <p:nvPr/>
        </p:nvSpPr>
        <p:spPr>
          <a:xfrm>
            <a:off x="7727073" y="5278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86" name="Up Arrow 85">
            <a:extLst>
              <a:ext uri="{FF2B5EF4-FFF2-40B4-BE49-F238E27FC236}">
                <a16:creationId xmlns:a16="http://schemas.microsoft.com/office/drawing/2014/main" id="{63BADA19-31F6-DB4F-9484-44F1AAB05FB4}"/>
              </a:ext>
            </a:extLst>
          </p:cNvPr>
          <p:cNvSpPr/>
          <p:nvPr/>
        </p:nvSpPr>
        <p:spPr>
          <a:xfrm>
            <a:off x="9779673" y="49178"/>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87" name="Up Arrow 86">
            <a:extLst>
              <a:ext uri="{FF2B5EF4-FFF2-40B4-BE49-F238E27FC236}">
                <a16:creationId xmlns:a16="http://schemas.microsoft.com/office/drawing/2014/main" id="{2F3EBBA6-A59F-304C-B7C9-0100CA24772B}"/>
              </a:ext>
            </a:extLst>
          </p:cNvPr>
          <p:cNvSpPr/>
          <p:nvPr/>
        </p:nvSpPr>
        <p:spPr>
          <a:xfrm>
            <a:off x="11435197" y="4466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88" name="TextBox 87">
            <a:extLst>
              <a:ext uri="{FF2B5EF4-FFF2-40B4-BE49-F238E27FC236}">
                <a16:creationId xmlns:a16="http://schemas.microsoft.com/office/drawing/2014/main" id="{DE65F6E7-4CBF-9342-8FDD-99B764C89A17}"/>
              </a:ext>
            </a:extLst>
          </p:cNvPr>
          <p:cNvSpPr txBox="1"/>
          <p:nvPr/>
        </p:nvSpPr>
        <p:spPr>
          <a:xfrm>
            <a:off x="5474088" y="10603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89" name="TextBox 88">
            <a:extLst>
              <a:ext uri="{FF2B5EF4-FFF2-40B4-BE49-F238E27FC236}">
                <a16:creationId xmlns:a16="http://schemas.microsoft.com/office/drawing/2014/main" id="{5AFDE05B-6024-DA4D-A062-7824C0D6EF0C}"/>
              </a:ext>
            </a:extLst>
          </p:cNvPr>
          <p:cNvSpPr txBox="1"/>
          <p:nvPr/>
        </p:nvSpPr>
        <p:spPr>
          <a:xfrm>
            <a:off x="7905416" y="2925700"/>
            <a:ext cx="2277579" cy="369332"/>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90" name="TextBox 89">
            <a:extLst>
              <a:ext uri="{FF2B5EF4-FFF2-40B4-BE49-F238E27FC236}">
                <a16:creationId xmlns:a16="http://schemas.microsoft.com/office/drawing/2014/main" id="{8CB196E1-9FDE-E743-B186-6972C38090ED}"/>
              </a:ext>
            </a:extLst>
          </p:cNvPr>
          <p:cNvSpPr txBox="1"/>
          <p:nvPr/>
        </p:nvSpPr>
        <p:spPr>
          <a:xfrm>
            <a:off x="7771396" y="10603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91" name="TextBox 90">
            <a:extLst>
              <a:ext uri="{FF2B5EF4-FFF2-40B4-BE49-F238E27FC236}">
                <a16:creationId xmlns:a16="http://schemas.microsoft.com/office/drawing/2014/main" id="{A5560332-992F-8547-9918-A200BFF1F7A3}"/>
              </a:ext>
            </a:extLst>
          </p:cNvPr>
          <p:cNvSpPr txBox="1"/>
          <p:nvPr/>
        </p:nvSpPr>
        <p:spPr>
          <a:xfrm>
            <a:off x="9679995" y="103663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92" name="TextBox 91">
            <a:extLst>
              <a:ext uri="{FF2B5EF4-FFF2-40B4-BE49-F238E27FC236}">
                <a16:creationId xmlns:a16="http://schemas.microsoft.com/office/drawing/2014/main" id="{E27C4E6D-564B-1C40-8E5A-BC36BB19699A}"/>
              </a:ext>
            </a:extLst>
          </p:cNvPr>
          <p:cNvSpPr txBox="1"/>
          <p:nvPr/>
        </p:nvSpPr>
        <p:spPr>
          <a:xfrm>
            <a:off x="10052460" y="3408695"/>
            <a:ext cx="1547677" cy="646331"/>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93" name="Right Arrow 92">
            <a:extLst>
              <a:ext uri="{FF2B5EF4-FFF2-40B4-BE49-F238E27FC236}">
                <a16:creationId xmlns:a16="http://schemas.microsoft.com/office/drawing/2014/main" id="{7D649707-8F22-D94C-8FFB-1326D63E4073}"/>
              </a:ext>
            </a:extLst>
          </p:cNvPr>
          <p:cNvSpPr/>
          <p:nvPr/>
        </p:nvSpPr>
        <p:spPr>
          <a:xfrm>
            <a:off x="5314782" y="4399800"/>
            <a:ext cx="6285354" cy="135368"/>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435B70B1-83C7-0049-866D-6754D2EAB9AC}"/>
              </a:ext>
            </a:extLst>
          </p:cNvPr>
          <p:cNvGrpSpPr/>
          <p:nvPr/>
        </p:nvGrpSpPr>
        <p:grpSpPr>
          <a:xfrm>
            <a:off x="5229673" y="4287085"/>
            <a:ext cx="603504" cy="307777"/>
            <a:chOff x="1685104" y="3371533"/>
            <a:chExt cx="601060" cy="307777"/>
          </a:xfrm>
        </p:grpSpPr>
        <p:sp>
          <p:nvSpPr>
            <p:cNvPr id="95" name="Oval 94">
              <a:extLst>
                <a:ext uri="{FF2B5EF4-FFF2-40B4-BE49-F238E27FC236}">
                  <a16:creationId xmlns:a16="http://schemas.microsoft.com/office/drawing/2014/main" id="{8C7A19B5-FBC2-2941-9FB4-DDAF340D001C}"/>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6" name="TextBox 95">
              <a:extLst>
                <a:ext uri="{FF2B5EF4-FFF2-40B4-BE49-F238E27FC236}">
                  <a16:creationId xmlns:a16="http://schemas.microsoft.com/office/drawing/2014/main" id="{814D254C-916F-CD41-99A5-F26F5A3068E8}"/>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Kid</a:t>
              </a:r>
              <a:endParaRPr lang="en-US" b="1" dirty="0"/>
            </a:p>
          </p:txBody>
        </p:sp>
      </p:grpSp>
      <p:grpSp>
        <p:nvGrpSpPr>
          <p:cNvPr id="97" name="Group 96">
            <a:extLst>
              <a:ext uri="{FF2B5EF4-FFF2-40B4-BE49-F238E27FC236}">
                <a16:creationId xmlns:a16="http://schemas.microsoft.com/office/drawing/2014/main" id="{290D1642-8150-494A-8354-4A36756608B6}"/>
              </a:ext>
            </a:extLst>
          </p:cNvPr>
          <p:cNvGrpSpPr/>
          <p:nvPr/>
        </p:nvGrpSpPr>
        <p:grpSpPr>
          <a:xfrm>
            <a:off x="5609882" y="4287086"/>
            <a:ext cx="603504" cy="307777"/>
            <a:chOff x="1685104" y="3371533"/>
            <a:chExt cx="601060" cy="307777"/>
          </a:xfrm>
        </p:grpSpPr>
        <p:sp>
          <p:nvSpPr>
            <p:cNvPr id="98" name="Oval 97">
              <a:extLst>
                <a:ext uri="{FF2B5EF4-FFF2-40B4-BE49-F238E27FC236}">
                  <a16:creationId xmlns:a16="http://schemas.microsoft.com/office/drawing/2014/main" id="{26C119DC-39A4-8C49-899A-65302BEBA733}"/>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9" name="TextBox 98">
              <a:extLst>
                <a:ext uri="{FF2B5EF4-FFF2-40B4-BE49-F238E27FC236}">
                  <a16:creationId xmlns:a16="http://schemas.microsoft.com/office/drawing/2014/main" id="{81804913-E4F0-C342-8921-E5EC7463F5AC}"/>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Kid</a:t>
              </a:r>
              <a:endParaRPr lang="en-US" b="1" dirty="0"/>
            </a:p>
          </p:txBody>
        </p:sp>
      </p:grpSp>
      <p:grpSp>
        <p:nvGrpSpPr>
          <p:cNvPr id="100" name="Group 99">
            <a:extLst>
              <a:ext uri="{FF2B5EF4-FFF2-40B4-BE49-F238E27FC236}">
                <a16:creationId xmlns:a16="http://schemas.microsoft.com/office/drawing/2014/main" id="{555CFF51-9BC6-1944-A481-5BF2497152BF}"/>
              </a:ext>
            </a:extLst>
          </p:cNvPr>
          <p:cNvGrpSpPr/>
          <p:nvPr/>
        </p:nvGrpSpPr>
        <p:grpSpPr>
          <a:xfrm>
            <a:off x="10096979" y="4303759"/>
            <a:ext cx="603504" cy="307777"/>
            <a:chOff x="1685104" y="3371533"/>
            <a:chExt cx="601060" cy="307777"/>
          </a:xfrm>
        </p:grpSpPr>
        <p:sp>
          <p:nvSpPr>
            <p:cNvPr id="101" name="Oval 100">
              <a:extLst>
                <a:ext uri="{FF2B5EF4-FFF2-40B4-BE49-F238E27FC236}">
                  <a16:creationId xmlns:a16="http://schemas.microsoft.com/office/drawing/2014/main" id="{B27C222B-AF34-444C-BA4E-202EBA6C21A6}"/>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2" name="TextBox 101">
              <a:extLst>
                <a:ext uri="{FF2B5EF4-FFF2-40B4-BE49-F238E27FC236}">
                  <a16:creationId xmlns:a16="http://schemas.microsoft.com/office/drawing/2014/main" id="{92C42257-D2E0-3C43-ACE3-DE647B73FD41}"/>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Dad</a:t>
              </a:r>
              <a:endParaRPr lang="en-US" b="1" dirty="0"/>
            </a:p>
          </p:txBody>
        </p:sp>
      </p:grpSp>
      <p:grpSp>
        <p:nvGrpSpPr>
          <p:cNvPr id="103" name="Group 102">
            <a:extLst>
              <a:ext uri="{FF2B5EF4-FFF2-40B4-BE49-F238E27FC236}">
                <a16:creationId xmlns:a16="http://schemas.microsoft.com/office/drawing/2014/main" id="{EE0D9A0D-EF13-A14F-A7FC-C452159395CC}"/>
              </a:ext>
            </a:extLst>
          </p:cNvPr>
          <p:cNvGrpSpPr/>
          <p:nvPr/>
        </p:nvGrpSpPr>
        <p:grpSpPr>
          <a:xfrm>
            <a:off x="10912689" y="4320871"/>
            <a:ext cx="603504" cy="307777"/>
            <a:chOff x="1685104" y="3371533"/>
            <a:chExt cx="601060" cy="307777"/>
          </a:xfrm>
        </p:grpSpPr>
        <p:sp>
          <p:nvSpPr>
            <p:cNvPr id="104" name="Oval 103">
              <a:extLst>
                <a:ext uri="{FF2B5EF4-FFF2-40B4-BE49-F238E27FC236}">
                  <a16:creationId xmlns:a16="http://schemas.microsoft.com/office/drawing/2014/main" id="{3E64FA46-63A4-1E45-9070-57F177E9C5E3}"/>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5" name="TextBox 104">
              <a:extLst>
                <a:ext uri="{FF2B5EF4-FFF2-40B4-BE49-F238E27FC236}">
                  <a16:creationId xmlns:a16="http://schemas.microsoft.com/office/drawing/2014/main" id="{54FC6B00-AC23-B248-8396-219A5F4CAED8}"/>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Mom</a:t>
              </a:r>
              <a:endParaRPr lang="en-US" b="1" dirty="0"/>
            </a:p>
          </p:txBody>
        </p:sp>
      </p:grpSp>
    </p:spTree>
    <p:extLst>
      <p:ext uri="{BB962C8B-B14F-4D97-AF65-F5344CB8AC3E}">
        <p14:creationId xmlns:p14="http://schemas.microsoft.com/office/powerpoint/2010/main" val="527400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#2</a:t>
            </a:r>
          </a:p>
        </p:txBody>
      </p:sp>
      <p:sp>
        <p:nvSpPr>
          <p:cNvPr id="4" name="Content Placeholder 3"/>
          <p:cNvSpPr>
            <a:spLocks noGrp="1"/>
          </p:cNvSpPr>
          <p:nvPr>
            <p:ph sz="half" idx="2"/>
          </p:nvPr>
        </p:nvSpPr>
        <p:spPr/>
        <p:txBody>
          <a:bodyPr>
            <a:normAutofit/>
          </a:bodyPr>
          <a:lstStyle/>
          <a:p>
            <a:r>
              <a:rPr lang="en-US" dirty="0"/>
              <a:t>Liz and Joseph are married and have a son named Henry </a:t>
            </a:r>
          </a:p>
          <a:p>
            <a:pPr lvl="1"/>
            <a:r>
              <a:rPr lang="en-US" dirty="0"/>
              <a:t>Liz has Temporary Protected Status (TPS) </a:t>
            </a:r>
          </a:p>
          <a:p>
            <a:pPr lvl="1"/>
            <a:r>
              <a:rPr lang="en-US" dirty="0"/>
              <a:t>Joseph entered the U.S. as a refugee 4 years ago. He gained LPR status last year.</a:t>
            </a:r>
          </a:p>
          <a:p>
            <a:pPr lvl="1"/>
            <a:r>
              <a:rPr lang="en-US" dirty="0"/>
              <a:t>Henry has U.S. citizenship status</a:t>
            </a:r>
          </a:p>
          <a:p>
            <a:r>
              <a:rPr lang="en-US" dirty="0"/>
              <a:t>No one has an employer offer of coverage. </a:t>
            </a:r>
          </a:p>
          <a:p>
            <a:r>
              <a:rPr lang="en-US" dirty="0"/>
              <a:t>Their household income is at 95% of the FPL (&lt;$21,900 in 2022).</a:t>
            </a:r>
          </a:p>
          <a:p>
            <a:r>
              <a:rPr lang="en-US" dirty="0"/>
              <a:t>What are their coverage options?</a:t>
            </a:r>
          </a:p>
        </p:txBody>
      </p:sp>
      <p:sp>
        <p:nvSpPr>
          <p:cNvPr id="3" name="Slide Number Placeholder 2"/>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1026" name="Picture 2" descr="woman in white shirt sitting on green chair">
            <a:extLst>
              <a:ext uri="{FF2B5EF4-FFF2-40B4-BE49-F238E27FC236}">
                <a16:creationId xmlns:a16="http://schemas.microsoft.com/office/drawing/2014/main" id="{3A1A6D55-4FA2-3147-A146-A8B1F75460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333"/>
          <a:stretch/>
        </p:blipFill>
        <p:spPr bwMode="auto">
          <a:xfrm>
            <a:off x="1097280" y="1927101"/>
            <a:ext cx="4572000" cy="402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42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A1131EF3-671D-4B4B-AECC-7E49B49B0EDD}"/>
              </a:ext>
            </a:extLst>
          </p:cNvPr>
          <p:cNvSpPr txBox="1"/>
          <p:nvPr/>
        </p:nvSpPr>
        <p:spPr>
          <a:xfrm>
            <a:off x="4332922" y="6459785"/>
            <a:ext cx="4891261" cy="261610"/>
          </a:xfrm>
          <a:prstGeom prst="rect">
            <a:avLst/>
          </a:prstGeom>
          <a:noFill/>
        </p:spPr>
        <p:txBody>
          <a:bodyPr wrap="square" rtlCol="0">
            <a:spAutoFit/>
          </a:bodyPr>
          <a:lstStyle/>
          <a:p>
            <a:r>
              <a:rPr lang="en-US" sz="1050" i="1" dirty="0">
                <a:solidFill>
                  <a:prstClr val="black"/>
                </a:solidFill>
              </a:rPr>
              <a:t>Note: Income amount based on 2022 FPL levels for a family of three</a:t>
            </a:r>
            <a:r>
              <a:rPr lang="en-US" sz="1100" i="1" dirty="0">
                <a:solidFill>
                  <a:prstClr val="black"/>
                </a:solidFill>
              </a:rPr>
              <a:t>.</a:t>
            </a:r>
          </a:p>
        </p:txBody>
      </p:sp>
      <p:sp>
        <p:nvSpPr>
          <p:cNvPr id="50" name="TextBox 49">
            <a:extLst>
              <a:ext uri="{FF2B5EF4-FFF2-40B4-BE49-F238E27FC236}">
                <a16:creationId xmlns:a16="http://schemas.microsoft.com/office/drawing/2014/main" id="{FB48F222-50DC-E64A-B81D-7BF48A44D2D5}"/>
              </a:ext>
            </a:extLst>
          </p:cNvPr>
          <p:cNvSpPr txBox="1"/>
          <p:nvPr/>
        </p:nvSpPr>
        <p:spPr>
          <a:xfrm>
            <a:off x="3671640" y="4247583"/>
            <a:ext cx="1119489" cy="477054"/>
          </a:xfrm>
          <a:prstGeom prst="rect">
            <a:avLst/>
          </a:prstGeom>
          <a:noFill/>
        </p:spPr>
        <p:txBody>
          <a:bodyPr wrap="square" rtlCol="0">
            <a:spAutoFit/>
          </a:bodyPr>
          <a:lstStyle/>
          <a:p>
            <a:pPr algn="r">
              <a:lnSpc>
                <a:spcPts val="1500"/>
              </a:lnSpc>
            </a:pPr>
            <a:r>
              <a:rPr lang="en-US" sz="1600" dirty="0">
                <a:solidFill>
                  <a:prstClr val="black"/>
                </a:solidFill>
              </a:rPr>
              <a:t>100% FPL </a:t>
            </a:r>
            <a:r>
              <a:rPr lang="en-US" sz="1100" i="1" dirty="0">
                <a:solidFill>
                  <a:prstClr val="black"/>
                </a:solidFill>
              </a:rPr>
              <a:t>$23,030/</a:t>
            </a:r>
            <a:r>
              <a:rPr lang="en-US" sz="1100" i="1" dirty="0" err="1">
                <a:solidFill>
                  <a:prstClr val="black"/>
                </a:solidFill>
              </a:rPr>
              <a:t>yr</a:t>
            </a:r>
            <a:endParaRPr lang="en-US" sz="1100" i="1" dirty="0">
              <a:solidFill>
                <a:prstClr val="black"/>
              </a:solidFill>
            </a:endParaRPr>
          </a:p>
        </p:txBody>
      </p:sp>
      <p:grpSp>
        <p:nvGrpSpPr>
          <p:cNvPr id="51" name="Group 50">
            <a:extLst>
              <a:ext uri="{FF2B5EF4-FFF2-40B4-BE49-F238E27FC236}">
                <a16:creationId xmlns:a16="http://schemas.microsoft.com/office/drawing/2014/main" id="{C4DDD74E-7398-2645-A3C5-4600E5049708}"/>
              </a:ext>
            </a:extLst>
          </p:cNvPr>
          <p:cNvGrpSpPr/>
          <p:nvPr/>
        </p:nvGrpSpPr>
        <p:grpSpPr>
          <a:xfrm>
            <a:off x="3333246" y="70067"/>
            <a:ext cx="8114493" cy="6333618"/>
            <a:chOff x="4589861" y="675507"/>
            <a:chExt cx="7163749" cy="5859841"/>
          </a:xfrm>
        </p:grpSpPr>
        <p:grpSp>
          <p:nvGrpSpPr>
            <p:cNvPr id="52" name="Group 51">
              <a:extLst>
                <a:ext uri="{FF2B5EF4-FFF2-40B4-BE49-F238E27FC236}">
                  <a16:creationId xmlns:a16="http://schemas.microsoft.com/office/drawing/2014/main" id="{A97FD1F8-C23B-194C-8579-04A950240743}"/>
                </a:ext>
              </a:extLst>
            </p:cNvPr>
            <p:cNvGrpSpPr/>
            <p:nvPr/>
          </p:nvGrpSpPr>
          <p:grpSpPr>
            <a:xfrm>
              <a:off x="4589861" y="675507"/>
              <a:ext cx="7163749" cy="5185464"/>
              <a:chOff x="4589861" y="675507"/>
              <a:chExt cx="7163749" cy="5185464"/>
            </a:xfrm>
          </p:grpSpPr>
          <p:cxnSp>
            <p:nvCxnSpPr>
              <p:cNvPr id="55" name="Straight Connector 54">
                <a:extLst>
                  <a:ext uri="{FF2B5EF4-FFF2-40B4-BE49-F238E27FC236}">
                    <a16:creationId xmlns:a16="http://schemas.microsoft.com/office/drawing/2014/main" id="{3F623A6E-1DB0-AC4E-901C-FDA7A5748616}"/>
                  </a:ext>
                </a:extLst>
              </p:cNvPr>
              <p:cNvCxnSpPr/>
              <p:nvPr/>
            </p:nvCxnSpPr>
            <p:spPr>
              <a:xfrm>
                <a:off x="5797434" y="4169320"/>
                <a:ext cx="479978" cy="1"/>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a:extLst>
                  <a:ext uri="{FF2B5EF4-FFF2-40B4-BE49-F238E27FC236}">
                    <a16:creationId xmlns:a16="http://schemas.microsoft.com/office/drawing/2014/main" id="{F7F604DB-B639-424B-AC19-3D7476EDFF87}"/>
                  </a:ext>
                </a:extLst>
              </p:cNvPr>
              <p:cNvCxnSpPr/>
              <p:nvPr/>
            </p:nvCxnSpPr>
            <p:spPr>
              <a:xfrm>
                <a:off x="5797434" y="4658932"/>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57" name="Group 56">
                <a:extLst>
                  <a:ext uri="{FF2B5EF4-FFF2-40B4-BE49-F238E27FC236}">
                    <a16:creationId xmlns:a16="http://schemas.microsoft.com/office/drawing/2014/main" id="{8F8E6B7E-9D2C-754E-B11B-18716C590510}"/>
                  </a:ext>
                </a:extLst>
              </p:cNvPr>
              <p:cNvGrpSpPr/>
              <p:nvPr/>
            </p:nvGrpSpPr>
            <p:grpSpPr>
              <a:xfrm>
                <a:off x="4589861" y="675507"/>
                <a:ext cx="7163749" cy="5185464"/>
                <a:chOff x="2516706" y="1672536"/>
                <a:chExt cx="7163749" cy="5185464"/>
              </a:xfrm>
            </p:grpSpPr>
            <p:grpSp>
              <p:nvGrpSpPr>
                <p:cNvPr id="58" name="Group 57">
                  <a:extLst>
                    <a:ext uri="{FF2B5EF4-FFF2-40B4-BE49-F238E27FC236}">
                      <a16:creationId xmlns:a16="http://schemas.microsoft.com/office/drawing/2014/main" id="{9E871210-0BA7-5548-97CC-07D1DC27239E}"/>
                    </a:ext>
                  </a:extLst>
                </p:cNvPr>
                <p:cNvGrpSpPr/>
                <p:nvPr/>
              </p:nvGrpSpPr>
              <p:grpSpPr>
                <a:xfrm>
                  <a:off x="2516706" y="1672536"/>
                  <a:ext cx="7163749" cy="5185464"/>
                  <a:chOff x="2516706" y="1672536"/>
                  <a:chExt cx="7163749" cy="5185464"/>
                </a:xfrm>
              </p:grpSpPr>
              <p:cxnSp>
                <p:nvCxnSpPr>
                  <p:cNvPr id="60" name="Straight Connector 59">
                    <a:extLst>
                      <a:ext uri="{FF2B5EF4-FFF2-40B4-BE49-F238E27FC236}">
                        <a16:creationId xmlns:a16="http://schemas.microsoft.com/office/drawing/2014/main" id="{7D000886-ED7D-074D-88F8-095487E675EB}"/>
                      </a:ext>
                    </a:extLst>
                  </p:cNvPr>
                  <p:cNvCxnSpPr/>
                  <p:nvPr/>
                </p:nvCxnSpPr>
                <p:spPr>
                  <a:xfrm>
                    <a:off x="3663985" y="1905350"/>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61" name="Group 60">
                    <a:extLst>
                      <a:ext uri="{FF2B5EF4-FFF2-40B4-BE49-F238E27FC236}">
                        <a16:creationId xmlns:a16="http://schemas.microsoft.com/office/drawing/2014/main" id="{0B923A43-8D64-EE40-B0CB-415F9231FFC6}"/>
                      </a:ext>
                    </a:extLst>
                  </p:cNvPr>
                  <p:cNvGrpSpPr/>
                  <p:nvPr/>
                </p:nvGrpSpPr>
                <p:grpSpPr>
                  <a:xfrm>
                    <a:off x="2516706" y="1672536"/>
                    <a:ext cx="7163749" cy="5185464"/>
                    <a:chOff x="2141556" y="1191492"/>
                    <a:chExt cx="7163749" cy="5185464"/>
                  </a:xfrm>
                </p:grpSpPr>
                <p:sp>
                  <p:nvSpPr>
                    <p:cNvPr id="62" name="TextBox 61">
                      <a:extLst>
                        <a:ext uri="{FF2B5EF4-FFF2-40B4-BE49-F238E27FC236}">
                          <a16:creationId xmlns:a16="http://schemas.microsoft.com/office/drawing/2014/main" id="{8C453C0A-BBF2-A746-8763-2DE90E5FBFCA}"/>
                        </a:ext>
                      </a:extLst>
                    </p:cNvPr>
                    <p:cNvSpPr txBox="1"/>
                    <p:nvPr/>
                  </p:nvSpPr>
                  <p:spPr>
                    <a:xfrm>
                      <a:off x="2145266" y="1330990"/>
                      <a:ext cx="1228437" cy="441369"/>
                    </a:xfrm>
                    <a:prstGeom prst="rect">
                      <a:avLst/>
                    </a:prstGeom>
                    <a:noFill/>
                  </p:spPr>
                  <p:txBody>
                    <a:bodyPr wrap="square" rtlCol="0">
                      <a:spAutoFit/>
                    </a:bodyPr>
                    <a:lstStyle/>
                    <a:p>
                      <a:pPr algn="r">
                        <a:lnSpc>
                          <a:spcPts val="1500"/>
                        </a:lnSpc>
                      </a:pPr>
                      <a:r>
                        <a:rPr lang="en-US" sz="1600" dirty="0">
                          <a:solidFill>
                            <a:prstClr val="black"/>
                          </a:solidFill>
                        </a:rPr>
                        <a:t>400% FPL</a:t>
                      </a:r>
                    </a:p>
                    <a:p>
                      <a:pPr algn="r">
                        <a:lnSpc>
                          <a:spcPts val="1500"/>
                        </a:lnSpc>
                      </a:pPr>
                      <a:r>
                        <a:rPr lang="en-US" sz="1100" i="1" dirty="0">
                          <a:solidFill>
                            <a:prstClr val="black"/>
                          </a:solidFill>
                        </a:rPr>
                        <a:t>$92,120/</a:t>
                      </a:r>
                      <a:r>
                        <a:rPr lang="en-US" sz="1100" i="1" dirty="0" err="1">
                          <a:solidFill>
                            <a:prstClr val="black"/>
                          </a:solidFill>
                        </a:rPr>
                        <a:t>yr</a:t>
                      </a:r>
                      <a:r>
                        <a:rPr lang="en-US" sz="1100" i="1" dirty="0">
                          <a:solidFill>
                            <a:prstClr val="black"/>
                          </a:solidFill>
                        </a:rPr>
                        <a:t> </a:t>
                      </a:r>
                    </a:p>
                  </p:txBody>
                </p:sp>
                <p:grpSp>
                  <p:nvGrpSpPr>
                    <p:cNvPr id="64" name="Group 63">
                      <a:extLst>
                        <a:ext uri="{FF2B5EF4-FFF2-40B4-BE49-F238E27FC236}">
                          <a16:creationId xmlns:a16="http://schemas.microsoft.com/office/drawing/2014/main" id="{810C1B23-218F-6947-A20C-386AA25C2A93}"/>
                        </a:ext>
                      </a:extLst>
                    </p:cNvPr>
                    <p:cNvGrpSpPr/>
                    <p:nvPr/>
                  </p:nvGrpSpPr>
                  <p:grpSpPr>
                    <a:xfrm>
                      <a:off x="2141556" y="1191492"/>
                      <a:ext cx="7163749" cy="5185464"/>
                      <a:chOff x="1323047" y="1277394"/>
                      <a:chExt cx="7163749" cy="5185464"/>
                    </a:xfrm>
                  </p:grpSpPr>
                  <p:grpSp>
                    <p:nvGrpSpPr>
                      <p:cNvPr id="65" name="Group 64">
                        <a:extLst>
                          <a:ext uri="{FF2B5EF4-FFF2-40B4-BE49-F238E27FC236}">
                            <a16:creationId xmlns:a16="http://schemas.microsoft.com/office/drawing/2014/main" id="{7FC0C425-A08B-814A-AD9A-272EB7664CF7}"/>
                          </a:ext>
                        </a:extLst>
                      </p:cNvPr>
                      <p:cNvGrpSpPr/>
                      <p:nvPr/>
                    </p:nvGrpSpPr>
                    <p:grpSpPr>
                      <a:xfrm>
                        <a:off x="1426065" y="3115702"/>
                        <a:ext cx="1604331" cy="447005"/>
                        <a:chOff x="1403375" y="5459398"/>
                        <a:chExt cx="1604331" cy="447005"/>
                      </a:xfrm>
                    </p:grpSpPr>
                    <p:cxnSp>
                      <p:nvCxnSpPr>
                        <p:cNvPr id="78" name="Straight Connector 77">
                          <a:extLst>
                            <a:ext uri="{FF2B5EF4-FFF2-40B4-BE49-F238E27FC236}">
                              <a16:creationId xmlns:a16="http://schemas.microsoft.com/office/drawing/2014/main" id="{16A40BB5-AAF8-2244-832E-432778384607}"/>
                            </a:ext>
                          </a:extLst>
                        </p:cNvPr>
                        <p:cNvCxnSpPr/>
                        <p:nvPr/>
                      </p:nvCxnSpPr>
                      <p:spPr>
                        <a:xfrm>
                          <a:off x="2527728" y="5624259"/>
                          <a:ext cx="479978" cy="1"/>
                        </a:xfrm>
                        <a:prstGeom prst="line">
                          <a:avLst/>
                        </a:prstGeom>
                      </p:spPr>
                      <p:style>
                        <a:lnRef idx="2">
                          <a:schemeClr val="accent5"/>
                        </a:lnRef>
                        <a:fillRef idx="0">
                          <a:schemeClr val="accent5"/>
                        </a:fillRef>
                        <a:effectRef idx="1">
                          <a:schemeClr val="accent5"/>
                        </a:effectRef>
                        <a:fontRef idx="minor">
                          <a:schemeClr val="tx1"/>
                        </a:fontRef>
                      </p:style>
                    </p:cxnSp>
                    <p:sp>
                      <p:nvSpPr>
                        <p:cNvPr id="79" name="TextBox 78">
                          <a:extLst>
                            <a:ext uri="{FF2B5EF4-FFF2-40B4-BE49-F238E27FC236}">
                              <a16:creationId xmlns:a16="http://schemas.microsoft.com/office/drawing/2014/main" id="{10A06E94-0F8D-D641-B159-BBE03CA2D46B}"/>
                            </a:ext>
                          </a:extLst>
                        </p:cNvPr>
                        <p:cNvSpPr txBox="1"/>
                        <p:nvPr/>
                      </p:nvSpPr>
                      <p:spPr>
                        <a:xfrm>
                          <a:off x="1403375" y="5459398"/>
                          <a:ext cx="1109228" cy="447005"/>
                        </a:xfrm>
                        <a:prstGeom prst="rect">
                          <a:avLst/>
                        </a:prstGeom>
                        <a:noFill/>
                      </p:spPr>
                      <p:txBody>
                        <a:bodyPr wrap="square" rtlCol="0">
                          <a:spAutoFit/>
                        </a:bodyPr>
                        <a:lstStyle/>
                        <a:p>
                          <a:pPr algn="r">
                            <a:lnSpc>
                              <a:spcPts val="1500"/>
                            </a:lnSpc>
                          </a:pPr>
                          <a:r>
                            <a:rPr lang="en-US" sz="1600" dirty="0">
                              <a:solidFill>
                                <a:prstClr val="black"/>
                              </a:solidFill>
                            </a:rPr>
                            <a:t>250% FPL</a:t>
                          </a:r>
                        </a:p>
                        <a:p>
                          <a:pPr algn="r">
                            <a:lnSpc>
                              <a:spcPts val="1500"/>
                            </a:lnSpc>
                          </a:pPr>
                          <a:r>
                            <a:rPr lang="en-US" sz="1100" i="1" dirty="0">
                              <a:solidFill>
                                <a:prstClr val="black"/>
                              </a:solidFill>
                            </a:rPr>
                            <a:t>$57,575/</a:t>
                          </a:r>
                          <a:r>
                            <a:rPr lang="en-US" sz="1100" i="1" dirty="0" err="1">
                              <a:solidFill>
                                <a:prstClr val="black"/>
                              </a:solidFill>
                            </a:rPr>
                            <a:t>yr</a:t>
                          </a:r>
                          <a:r>
                            <a:rPr lang="en-US" sz="1600" dirty="0">
                              <a:solidFill>
                                <a:prstClr val="black"/>
                              </a:solidFill>
                            </a:rPr>
                            <a:t>  </a:t>
                          </a:r>
                        </a:p>
                      </p:txBody>
                    </p:sp>
                  </p:grpSp>
                  <p:grpSp>
                    <p:nvGrpSpPr>
                      <p:cNvPr id="66" name="Group 65">
                        <a:extLst>
                          <a:ext uri="{FF2B5EF4-FFF2-40B4-BE49-F238E27FC236}">
                            <a16:creationId xmlns:a16="http://schemas.microsoft.com/office/drawing/2014/main" id="{8DFB5A85-3AB1-D842-A236-65CAA2ED63A6}"/>
                          </a:ext>
                        </a:extLst>
                      </p:cNvPr>
                      <p:cNvGrpSpPr/>
                      <p:nvPr/>
                    </p:nvGrpSpPr>
                    <p:grpSpPr>
                      <a:xfrm>
                        <a:off x="1323047" y="3853169"/>
                        <a:ext cx="1696452" cy="441369"/>
                        <a:chOff x="1323047" y="4770342"/>
                        <a:chExt cx="1696452" cy="441369"/>
                      </a:xfrm>
                    </p:grpSpPr>
                    <p:sp>
                      <p:nvSpPr>
                        <p:cNvPr id="76" name="TextBox 75">
                          <a:extLst>
                            <a:ext uri="{FF2B5EF4-FFF2-40B4-BE49-F238E27FC236}">
                              <a16:creationId xmlns:a16="http://schemas.microsoft.com/office/drawing/2014/main" id="{686EA1F9-7311-3947-AD04-D4089FB097CE}"/>
                            </a:ext>
                          </a:extLst>
                        </p:cNvPr>
                        <p:cNvSpPr txBox="1"/>
                        <p:nvPr/>
                      </p:nvSpPr>
                      <p:spPr>
                        <a:xfrm>
                          <a:off x="1323047" y="4770342"/>
                          <a:ext cx="1228437" cy="441369"/>
                        </a:xfrm>
                        <a:prstGeom prst="rect">
                          <a:avLst/>
                        </a:prstGeom>
                        <a:noFill/>
                      </p:spPr>
                      <p:txBody>
                        <a:bodyPr wrap="square" rtlCol="0">
                          <a:spAutoFit/>
                        </a:bodyPr>
                        <a:lstStyle/>
                        <a:p>
                          <a:pPr algn="r">
                            <a:lnSpc>
                              <a:spcPts val="1500"/>
                            </a:lnSpc>
                          </a:pPr>
                          <a:r>
                            <a:rPr lang="en-US" sz="1600" dirty="0">
                              <a:solidFill>
                                <a:prstClr val="black"/>
                              </a:solidFill>
                            </a:rPr>
                            <a:t>206% FPL</a:t>
                          </a:r>
                        </a:p>
                        <a:p>
                          <a:pPr algn="r">
                            <a:lnSpc>
                              <a:spcPts val="1500"/>
                            </a:lnSpc>
                          </a:pPr>
                          <a:r>
                            <a:rPr lang="en-US" sz="1100" i="1" dirty="0">
                              <a:solidFill>
                                <a:prstClr val="black"/>
                              </a:solidFill>
                            </a:rPr>
                            <a:t>$47,442/</a:t>
                          </a:r>
                          <a:r>
                            <a:rPr lang="en-US" sz="1100" i="1" dirty="0" err="1">
                              <a:solidFill>
                                <a:prstClr val="black"/>
                              </a:solidFill>
                            </a:rPr>
                            <a:t>yr</a:t>
                          </a:r>
                          <a:endParaRPr lang="en-US" sz="1600" dirty="0">
                            <a:solidFill>
                              <a:prstClr val="black"/>
                            </a:solidFill>
                          </a:endParaRPr>
                        </a:p>
                      </p:txBody>
                    </p:sp>
                    <p:cxnSp>
                      <p:nvCxnSpPr>
                        <p:cNvPr id="77" name="Straight Connector 76">
                          <a:extLst>
                            <a:ext uri="{FF2B5EF4-FFF2-40B4-BE49-F238E27FC236}">
                              <a16:creationId xmlns:a16="http://schemas.microsoft.com/office/drawing/2014/main" id="{1C65C585-DE68-4F41-8AE7-58DF55E4F7B4}"/>
                            </a:ext>
                          </a:extLst>
                        </p:cNvPr>
                        <p:cNvCxnSpPr/>
                        <p:nvPr/>
                      </p:nvCxnSpPr>
                      <p:spPr>
                        <a:xfrm>
                          <a:off x="2539521" y="4882670"/>
                          <a:ext cx="479978" cy="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67" name="Group 66">
                        <a:extLst>
                          <a:ext uri="{FF2B5EF4-FFF2-40B4-BE49-F238E27FC236}">
                            <a16:creationId xmlns:a16="http://schemas.microsoft.com/office/drawing/2014/main" id="{20DDF4F1-078F-9B45-80B7-6C4A038ED4BC}"/>
                          </a:ext>
                        </a:extLst>
                      </p:cNvPr>
                      <p:cNvGrpSpPr/>
                      <p:nvPr/>
                    </p:nvGrpSpPr>
                    <p:grpSpPr>
                      <a:xfrm>
                        <a:off x="2937870" y="1497211"/>
                        <a:ext cx="5548926" cy="4965646"/>
                        <a:chOff x="2891688" y="1250461"/>
                        <a:chExt cx="5548926" cy="4965646"/>
                      </a:xfrm>
                    </p:grpSpPr>
                    <p:sp>
                      <p:nvSpPr>
                        <p:cNvPr id="70" name="Rectangle 69">
                          <a:extLst>
                            <a:ext uri="{FF2B5EF4-FFF2-40B4-BE49-F238E27FC236}">
                              <a16:creationId xmlns:a16="http://schemas.microsoft.com/office/drawing/2014/main" id="{F6E60B20-C51C-C041-B5A3-86582FCCF152}"/>
                            </a:ext>
                          </a:extLst>
                        </p:cNvPr>
                        <p:cNvSpPr/>
                        <p:nvPr/>
                      </p:nvSpPr>
                      <p:spPr>
                        <a:xfrm>
                          <a:off x="2891694" y="1250461"/>
                          <a:ext cx="5548920" cy="181129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i="1" dirty="0">
                            <a:solidFill>
                              <a:srgbClr val="002060"/>
                            </a:solidFill>
                          </a:endParaRPr>
                        </a:p>
                      </p:txBody>
                    </p:sp>
                    <p:sp>
                      <p:nvSpPr>
                        <p:cNvPr id="71" name="L-Shape 70">
                          <a:extLst>
                            <a:ext uri="{FF2B5EF4-FFF2-40B4-BE49-F238E27FC236}">
                              <a16:creationId xmlns:a16="http://schemas.microsoft.com/office/drawing/2014/main" id="{9BDAF3DE-CB9B-DD4B-86CA-EB4B235BB1CC}"/>
                            </a:ext>
                          </a:extLst>
                        </p:cNvPr>
                        <p:cNvSpPr/>
                        <p:nvPr/>
                      </p:nvSpPr>
                      <p:spPr>
                        <a:xfrm rot="10800000">
                          <a:off x="2891691" y="3052707"/>
                          <a:ext cx="5548920" cy="3163400"/>
                        </a:xfrm>
                        <a:prstGeom prst="corner">
                          <a:avLst>
                            <a:gd name="adj1" fmla="val 36039"/>
                            <a:gd name="adj2" fmla="val 164983"/>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i="1" dirty="0">
                            <a:solidFill>
                              <a:prstClr val="white"/>
                            </a:solidFill>
                          </a:endParaRPr>
                        </a:p>
                      </p:txBody>
                    </p:sp>
                    <p:sp>
                      <p:nvSpPr>
                        <p:cNvPr id="72" name="Rectangle 71">
                          <a:extLst>
                            <a:ext uri="{FF2B5EF4-FFF2-40B4-BE49-F238E27FC236}">
                              <a16:creationId xmlns:a16="http://schemas.microsoft.com/office/drawing/2014/main" id="{FE87874F-8D67-D144-8AA9-A054245F4B26}"/>
                            </a:ext>
                          </a:extLst>
                        </p:cNvPr>
                        <p:cNvSpPr/>
                        <p:nvPr/>
                      </p:nvSpPr>
                      <p:spPr>
                        <a:xfrm>
                          <a:off x="2891693" y="4502817"/>
                          <a:ext cx="2409433" cy="1707351"/>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Medicaid</a:t>
                          </a:r>
                        </a:p>
                      </p:txBody>
                    </p:sp>
                    <p:sp>
                      <p:nvSpPr>
                        <p:cNvPr id="73" name="Rectangle 72">
                          <a:extLst>
                            <a:ext uri="{FF2B5EF4-FFF2-40B4-BE49-F238E27FC236}">
                              <a16:creationId xmlns:a16="http://schemas.microsoft.com/office/drawing/2014/main" id="{4DFD6443-64BD-0344-AA01-EF58EFD4B5AF}"/>
                            </a:ext>
                          </a:extLst>
                        </p:cNvPr>
                        <p:cNvSpPr/>
                        <p:nvPr/>
                      </p:nvSpPr>
                      <p:spPr>
                        <a:xfrm>
                          <a:off x="5301125" y="4908562"/>
                          <a:ext cx="1674409" cy="1274602"/>
                        </a:xfrm>
                        <a:prstGeom prst="rect">
                          <a:avLst/>
                        </a:prstGeom>
                        <a:pattFill prst="ltUpDiag">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Coverage Gap</a:t>
                          </a:r>
                        </a:p>
                      </p:txBody>
                    </p:sp>
                    <p:sp>
                      <p:nvSpPr>
                        <p:cNvPr id="74" name="Rectangle 73">
                          <a:extLst>
                            <a:ext uri="{FF2B5EF4-FFF2-40B4-BE49-F238E27FC236}">
                              <a16:creationId xmlns:a16="http://schemas.microsoft.com/office/drawing/2014/main" id="{9357E2C5-CC7A-2843-A3AE-37723CBBF6A2}"/>
                            </a:ext>
                          </a:extLst>
                        </p:cNvPr>
                        <p:cNvSpPr/>
                        <p:nvPr/>
                      </p:nvSpPr>
                      <p:spPr>
                        <a:xfrm>
                          <a:off x="2891688" y="3737644"/>
                          <a:ext cx="2409436" cy="814468"/>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2060"/>
                              </a:solidFill>
                            </a:rPr>
                            <a:t>CHIP</a:t>
                          </a:r>
                        </a:p>
                      </p:txBody>
                    </p:sp>
                    <p:sp>
                      <p:nvSpPr>
                        <p:cNvPr id="75" name="TextBox 74">
                          <a:extLst>
                            <a:ext uri="{FF2B5EF4-FFF2-40B4-BE49-F238E27FC236}">
                              <a16:creationId xmlns:a16="http://schemas.microsoft.com/office/drawing/2014/main" id="{8C3A932E-0C7C-DA4C-9055-63C4439C0470}"/>
                            </a:ext>
                          </a:extLst>
                        </p:cNvPr>
                        <p:cNvSpPr txBox="1"/>
                        <p:nvPr/>
                      </p:nvSpPr>
                      <p:spPr>
                        <a:xfrm>
                          <a:off x="3076520" y="3228846"/>
                          <a:ext cx="2010724" cy="341705"/>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grpSp>
                  <p:sp>
                    <p:nvSpPr>
                      <p:cNvPr id="68" name="TextBox 67">
                        <a:extLst>
                          <a:ext uri="{FF2B5EF4-FFF2-40B4-BE49-F238E27FC236}">
                            <a16:creationId xmlns:a16="http://schemas.microsoft.com/office/drawing/2014/main" id="{236C47A1-DCDE-A544-AADE-8667AF02498E}"/>
                          </a:ext>
                        </a:extLst>
                      </p:cNvPr>
                      <p:cNvSpPr txBox="1"/>
                      <p:nvPr/>
                    </p:nvSpPr>
                    <p:spPr>
                      <a:xfrm>
                        <a:off x="1420935" y="4638622"/>
                        <a:ext cx="1119489" cy="447005"/>
                      </a:xfrm>
                      <a:prstGeom prst="rect">
                        <a:avLst/>
                      </a:prstGeom>
                      <a:noFill/>
                    </p:spPr>
                    <p:txBody>
                      <a:bodyPr wrap="square" rtlCol="0">
                        <a:spAutoFit/>
                      </a:bodyPr>
                      <a:lstStyle/>
                      <a:p>
                        <a:pPr algn="r">
                          <a:lnSpc>
                            <a:spcPts val="1500"/>
                          </a:lnSpc>
                        </a:pPr>
                        <a:r>
                          <a:rPr lang="en-US" sz="1600" dirty="0">
                            <a:solidFill>
                              <a:prstClr val="black"/>
                            </a:solidFill>
                          </a:rPr>
                          <a:t>138% FPL</a:t>
                        </a:r>
                      </a:p>
                      <a:p>
                        <a:pPr algn="r">
                          <a:lnSpc>
                            <a:spcPts val="1500"/>
                          </a:lnSpc>
                        </a:pPr>
                        <a:r>
                          <a:rPr lang="en-US" sz="1600" dirty="0">
                            <a:solidFill>
                              <a:prstClr val="black"/>
                            </a:solidFill>
                          </a:rPr>
                          <a:t> </a:t>
                        </a:r>
                        <a:r>
                          <a:rPr lang="en-US" sz="1100" i="1" dirty="0">
                            <a:solidFill>
                              <a:prstClr val="black"/>
                            </a:solidFill>
                          </a:rPr>
                          <a:t>$31,781/</a:t>
                        </a:r>
                        <a:r>
                          <a:rPr lang="en-US" sz="1100" i="1" dirty="0" err="1">
                            <a:solidFill>
                              <a:prstClr val="black"/>
                            </a:solidFill>
                          </a:rPr>
                          <a:t>yr</a:t>
                        </a:r>
                        <a:endParaRPr lang="en-US" sz="1600" dirty="0">
                          <a:solidFill>
                            <a:prstClr val="black"/>
                          </a:solidFill>
                        </a:endParaRPr>
                      </a:p>
                    </p:txBody>
                  </p:sp>
                  <p:sp>
                    <p:nvSpPr>
                      <p:cNvPr id="69" name="Up Arrow 68">
                        <a:extLst>
                          <a:ext uri="{FF2B5EF4-FFF2-40B4-BE49-F238E27FC236}">
                            <a16:creationId xmlns:a16="http://schemas.microsoft.com/office/drawing/2014/main" id="{F374F821-F45B-EC41-A9E7-556F9B793D82}"/>
                          </a:ext>
                        </a:extLst>
                      </p:cNvPr>
                      <p:cNvSpPr/>
                      <p:nvPr/>
                    </p:nvSpPr>
                    <p:spPr>
                      <a:xfrm>
                        <a:off x="2622321" y="1277394"/>
                        <a:ext cx="417060" cy="518546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grpSp>
              </p:grpSp>
            </p:grpSp>
            <p:sp>
              <p:nvSpPr>
                <p:cNvPr id="59" name="TextBox 58">
                  <a:extLst>
                    <a:ext uri="{FF2B5EF4-FFF2-40B4-BE49-F238E27FC236}">
                      <a16:creationId xmlns:a16="http://schemas.microsoft.com/office/drawing/2014/main" id="{46B16D4B-16BD-5249-8F08-D80503BA2381}"/>
                    </a:ext>
                  </a:extLst>
                </p:cNvPr>
                <p:cNvSpPr txBox="1"/>
                <p:nvPr/>
              </p:nvSpPr>
              <p:spPr>
                <a:xfrm rot="16200000">
                  <a:off x="3378105" y="3970174"/>
                  <a:ext cx="1290077" cy="307777"/>
                </a:xfrm>
                <a:prstGeom prst="rect">
                  <a:avLst/>
                </a:prstGeom>
                <a:noFill/>
              </p:spPr>
              <p:txBody>
                <a:bodyPr wrap="square" rtlCol="0">
                  <a:spAutoFit/>
                </a:bodyPr>
                <a:lstStyle/>
                <a:p>
                  <a:r>
                    <a:rPr lang="en-US" sz="1400" b="1" dirty="0">
                      <a:solidFill>
                        <a:prstClr val="black"/>
                      </a:solidFill>
                    </a:rPr>
                    <a:t>Family Income</a:t>
                  </a:r>
                </a:p>
              </p:txBody>
            </p:sp>
          </p:grpSp>
        </p:grpSp>
        <p:sp>
          <p:nvSpPr>
            <p:cNvPr id="53" name="TextBox 52">
              <a:extLst>
                <a:ext uri="{FF2B5EF4-FFF2-40B4-BE49-F238E27FC236}">
                  <a16:creationId xmlns:a16="http://schemas.microsoft.com/office/drawing/2014/main" id="{DEF7AE8B-4CE7-B147-8DDB-068079089F6A}"/>
                </a:ext>
              </a:extLst>
            </p:cNvPr>
            <p:cNvSpPr txBox="1"/>
            <p:nvPr/>
          </p:nvSpPr>
          <p:spPr>
            <a:xfrm>
              <a:off x="6115750" y="5925809"/>
              <a:ext cx="2498369" cy="341705"/>
            </a:xfrm>
            <a:prstGeom prst="rect">
              <a:avLst/>
            </a:prstGeom>
            <a:noFill/>
          </p:spPr>
          <p:txBody>
            <a:bodyPr wrap="square" rtlCol="0">
              <a:spAutoFit/>
            </a:bodyPr>
            <a:lstStyle/>
            <a:p>
              <a:pPr algn="ctr"/>
              <a:r>
                <a:rPr lang="en-US" dirty="0">
                  <a:solidFill>
                    <a:prstClr val="black"/>
                  </a:solidFill>
                </a:rPr>
                <a:t>Children</a:t>
              </a:r>
              <a:endParaRPr lang="en-US" sz="2400" dirty="0">
                <a:solidFill>
                  <a:prstClr val="black"/>
                </a:solidFill>
              </a:endParaRPr>
            </a:p>
          </p:txBody>
        </p:sp>
        <p:sp>
          <p:nvSpPr>
            <p:cNvPr id="54" name="TextBox 53">
              <a:extLst>
                <a:ext uri="{FF2B5EF4-FFF2-40B4-BE49-F238E27FC236}">
                  <a16:creationId xmlns:a16="http://schemas.microsoft.com/office/drawing/2014/main" id="{DA58CC1A-860B-8D43-9A40-6BC623F6C162}"/>
                </a:ext>
              </a:extLst>
            </p:cNvPr>
            <p:cNvSpPr txBox="1"/>
            <p:nvPr/>
          </p:nvSpPr>
          <p:spPr>
            <a:xfrm>
              <a:off x="8702119" y="5851939"/>
              <a:ext cx="1578221" cy="683409"/>
            </a:xfrm>
            <a:prstGeom prst="rect">
              <a:avLst/>
            </a:prstGeom>
            <a:noFill/>
          </p:spPr>
          <p:txBody>
            <a:bodyPr wrap="square" rtlCol="0">
              <a:spAutoFit/>
            </a:bodyPr>
            <a:lstStyle/>
            <a:p>
              <a:pPr algn="ctr"/>
              <a:r>
                <a:rPr lang="en-US" sz="1400" dirty="0">
                  <a:solidFill>
                    <a:prstClr val="black"/>
                  </a:solidFill>
                </a:rPr>
                <a:t>U.S. Citizen &amp; “</a:t>
              </a:r>
              <a:r>
                <a:rPr lang="en-US" sz="1400" b="1" dirty="0">
                  <a:solidFill>
                    <a:srgbClr val="C00000"/>
                  </a:solidFill>
                </a:rPr>
                <a:t>Medicaid</a:t>
              </a:r>
              <a:r>
                <a:rPr lang="en-US" sz="1400" dirty="0">
                  <a:solidFill>
                    <a:prstClr val="black"/>
                  </a:solidFill>
                </a:rPr>
                <a:t> </a:t>
              </a:r>
              <a:r>
                <a:rPr lang="en-US" sz="1400" b="1" dirty="0">
                  <a:solidFill>
                    <a:srgbClr val="C00000"/>
                  </a:solidFill>
                </a:rPr>
                <a:t>Exception</a:t>
              </a:r>
              <a:r>
                <a:rPr lang="en-US" sz="1400" dirty="0">
                  <a:solidFill>
                    <a:prstClr val="black"/>
                  </a:solidFill>
                </a:rPr>
                <a:t>” Immigrants</a:t>
              </a:r>
            </a:p>
          </p:txBody>
        </p:sp>
      </p:grpSp>
      <p:sp>
        <p:nvSpPr>
          <p:cNvPr id="80" name="TextBox 79">
            <a:extLst>
              <a:ext uri="{FF2B5EF4-FFF2-40B4-BE49-F238E27FC236}">
                <a16:creationId xmlns:a16="http://schemas.microsoft.com/office/drawing/2014/main" id="{E2E90B58-48CE-734F-9947-BF6BBD759B9A}"/>
              </a:ext>
            </a:extLst>
          </p:cNvPr>
          <p:cNvSpPr txBox="1"/>
          <p:nvPr/>
        </p:nvSpPr>
        <p:spPr>
          <a:xfrm>
            <a:off x="9787285" y="5679295"/>
            <a:ext cx="1849186" cy="738664"/>
          </a:xfrm>
          <a:prstGeom prst="rect">
            <a:avLst/>
          </a:prstGeom>
          <a:noFill/>
        </p:spPr>
        <p:txBody>
          <a:bodyPr wrap="square" rtlCol="0">
            <a:spAutoFit/>
          </a:bodyPr>
          <a:lstStyle/>
          <a:p>
            <a:pPr algn="ctr"/>
            <a:r>
              <a:rPr lang="en-US" sz="1400" dirty="0">
                <a:solidFill>
                  <a:prstClr val="black"/>
                </a:solidFill>
              </a:rPr>
              <a:t>Lawfully Present Adults </a:t>
            </a:r>
          </a:p>
          <a:p>
            <a:pPr algn="ctr"/>
            <a:r>
              <a:rPr lang="en-US" sz="1400" dirty="0">
                <a:solidFill>
                  <a:prstClr val="black"/>
                </a:solidFill>
              </a:rPr>
              <a:t>(Not Medicaid Eligible)</a:t>
            </a:r>
          </a:p>
        </p:txBody>
      </p:sp>
      <p:sp>
        <p:nvSpPr>
          <p:cNvPr id="81" name="Rectangle 80">
            <a:extLst>
              <a:ext uri="{FF2B5EF4-FFF2-40B4-BE49-F238E27FC236}">
                <a16:creationId xmlns:a16="http://schemas.microsoft.com/office/drawing/2014/main" id="{73167E1C-441E-6E46-819F-175598DBC40E}"/>
              </a:ext>
            </a:extLst>
          </p:cNvPr>
          <p:cNvSpPr/>
          <p:nvPr/>
        </p:nvSpPr>
        <p:spPr>
          <a:xfrm>
            <a:off x="7891589" y="5421267"/>
            <a:ext cx="1896631" cy="247098"/>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Medicaid for Parents</a:t>
            </a:r>
          </a:p>
        </p:txBody>
      </p:sp>
      <p:sp>
        <p:nvSpPr>
          <p:cNvPr id="82" name="Up Arrow 81">
            <a:extLst>
              <a:ext uri="{FF2B5EF4-FFF2-40B4-BE49-F238E27FC236}">
                <a16:creationId xmlns:a16="http://schemas.microsoft.com/office/drawing/2014/main" id="{ADD3B398-CFCF-7646-A3E0-A6C8BA664181}"/>
              </a:ext>
            </a:extLst>
          </p:cNvPr>
          <p:cNvSpPr/>
          <p:nvPr/>
        </p:nvSpPr>
        <p:spPr>
          <a:xfrm>
            <a:off x="7574673" y="7818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83" name="Up Arrow 82">
            <a:extLst>
              <a:ext uri="{FF2B5EF4-FFF2-40B4-BE49-F238E27FC236}">
                <a16:creationId xmlns:a16="http://schemas.microsoft.com/office/drawing/2014/main" id="{9BAC9679-2345-9D4C-91A8-ECCDCCDF80EF}"/>
              </a:ext>
            </a:extLst>
          </p:cNvPr>
          <p:cNvSpPr/>
          <p:nvPr/>
        </p:nvSpPr>
        <p:spPr>
          <a:xfrm>
            <a:off x="9627273" y="74578"/>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84" name="Up Arrow 83">
            <a:extLst>
              <a:ext uri="{FF2B5EF4-FFF2-40B4-BE49-F238E27FC236}">
                <a16:creationId xmlns:a16="http://schemas.microsoft.com/office/drawing/2014/main" id="{E82C3DCF-4282-3745-9507-8CC4FDBBF4AD}"/>
              </a:ext>
            </a:extLst>
          </p:cNvPr>
          <p:cNvSpPr/>
          <p:nvPr/>
        </p:nvSpPr>
        <p:spPr>
          <a:xfrm>
            <a:off x="11282797" y="7006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85" name="TextBox 84">
            <a:extLst>
              <a:ext uri="{FF2B5EF4-FFF2-40B4-BE49-F238E27FC236}">
                <a16:creationId xmlns:a16="http://schemas.microsoft.com/office/drawing/2014/main" id="{4AC272C6-5E56-B34A-8E0F-10FDFBA93C6A}"/>
              </a:ext>
            </a:extLst>
          </p:cNvPr>
          <p:cNvSpPr txBox="1"/>
          <p:nvPr/>
        </p:nvSpPr>
        <p:spPr>
          <a:xfrm>
            <a:off x="5321688" y="10857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86" name="TextBox 85">
            <a:extLst>
              <a:ext uri="{FF2B5EF4-FFF2-40B4-BE49-F238E27FC236}">
                <a16:creationId xmlns:a16="http://schemas.microsoft.com/office/drawing/2014/main" id="{2D589961-8EE9-A540-8DE4-91B2C64A9EF6}"/>
              </a:ext>
            </a:extLst>
          </p:cNvPr>
          <p:cNvSpPr txBox="1"/>
          <p:nvPr/>
        </p:nvSpPr>
        <p:spPr>
          <a:xfrm>
            <a:off x="7753016" y="2951100"/>
            <a:ext cx="2277579" cy="369332"/>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87" name="TextBox 86">
            <a:extLst>
              <a:ext uri="{FF2B5EF4-FFF2-40B4-BE49-F238E27FC236}">
                <a16:creationId xmlns:a16="http://schemas.microsoft.com/office/drawing/2014/main" id="{9C097417-40B7-344E-8E47-26E5BA91771F}"/>
              </a:ext>
            </a:extLst>
          </p:cNvPr>
          <p:cNvSpPr txBox="1"/>
          <p:nvPr/>
        </p:nvSpPr>
        <p:spPr>
          <a:xfrm>
            <a:off x="7618996" y="10857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88" name="TextBox 87">
            <a:extLst>
              <a:ext uri="{FF2B5EF4-FFF2-40B4-BE49-F238E27FC236}">
                <a16:creationId xmlns:a16="http://schemas.microsoft.com/office/drawing/2014/main" id="{9545B8B0-E341-7D41-BCD9-1B65904FA726}"/>
              </a:ext>
            </a:extLst>
          </p:cNvPr>
          <p:cNvSpPr txBox="1"/>
          <p:nvPr/>
        </p:nvSpPr>
        <p:spPr>
          <a:xfrm>
            <a:off x="9527595" y="106203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89" name="TextBox 88">
            <a:extLst>
              <a:ext uri="{FF2B5EF4-FFF2-40B4-BE49-F238E27FC236}">
                <a16:creationId xmlns:a16="http://schemas.microsoft.com/office/drawing/2014/main" id="{09C646FB-26EE-CC4C-B721-0C8D90DF3BCC}"/>
              </a:ext>
            </a:extLst>
          </p:cNvPr>
          <p:cNvSpPr txBox="1"/>
          <p:nvPr/>
        </p:nvSpPr>
        <p:spPr>
          <a:xfrm>
            <a:off x="9925041" y="3740769"/>
            <a:ext cx="1547677" cy="646331"/>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4" name="Slide Number Placeholder 3"/>
          <p:cNvSpPr>
            <a:spLocks noGrp="1"/>
          </p:cNvSpPr>
          <p:nvPr>
            <p:ph type="sldNum" sz="quarter" idx="12"/>
          </p:nvPr>
        </p:nvSpPr>
        <p:spPr/>
        <p:txBody>
          <a:bodyPr/>
          <a:lstStyle/>
          <a:p>
            <a:fld id="{C7E27B79-BD39-42CC-B0A3-09C2ECE82FB5}" type="slidenum">
              <a:rPr lang="en-US" smtClean="0">
                <a:solidFill>
                  <a:prstClr val="black">
                    <a:tint val="75000"/>
                  </a:prstClr>
                </a:solidFill>
              </a:rPr>
              <a:pPr/>
              <a:t>17</a:t>
            </a:fld>
            <a:endParaRPr lang="en-US">
              <a:solidFill>
                <a:prstClr val="black">
                  <a:tint val="75000"/>
                </a:prstClr>
              </a:solidFill>
            </a:endParaRPr>
          </a:p>
        </p:txBody>
      </p:sp>
      <p:sp>
        <p:nvSpPr>
          <p:cNvPr id="5" name="Right Arrow 4"/>
          <p:cNvSpPr/>
          <p:nvPr/>
        </p:nvSpPr>
        <p:spPr>
          <a:xfrm>
            <a:off x="5163905" y="4505956"/>
            <a:ext cx="6271269" cy="121174"/>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213924" y="4418950"/>
            <a:ext cx="603504" cy="307777"/>
            <a:chOff x="1685104" y="3371533"/>
            <a:chExt cx="601060" cy="307777"/>
          </a:xfrm>
        </p:grpSpPr>
        <p:sp>
          <p:nvSpPr>
            <p:cNvPr id="6" name="Oval 5"/>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 name="TextBox 6"/>
            <p:cNvSpPr txBox="1"/>
            <p:nvPr/>
          </p:nvSpPr>
          <p:spPr>
            <a:xfrm>
              <a:off x="1685104" y="3371533"/>
              <a:ext cx="601060" cy="307777"/>
            </a:xfrm>
            <a:prstGeom prst="rect">
              <a:avLst/>
            </a:prstGeom>
            <a:noFill/>
          </p:spPr>
          <p:txBody>
            <a:bodyPr wrap="square" rtlCol="0">
              <a:spAutoFit/>
            </a:bodyPr>
            <a:lstStyle/>
            <a:p>
              <a:pPr algn="ctr"/>
              <a:r>
                <a:rPr lang="en-US" sz="1400" b="1" dirty="0"/>
                <a:t>Kid</a:t>
              </a:r>
              <a:endParaRPr lang="en-US" b="1" dirty="0"/>
            </a:p>
          </p:txBody>
        </p:sp>
      </p:grpSp>
      <p:grpSp>
        <p:nvGrpSpPr>
          <p:cNvPr id="42" name="Group 41"/>
          <p:cNvGrpSpPr/>
          <p:nvPr/>
        </p:nvGrpSpPr>
        <p:grpSpPr>
          <a:xfrm>
            <a:off x="8483674" y="4414978"/>
            <a:ext cx="603504" cy="307777"/>
            <a:chOff x="1669753" y="3372212"/>
            <a:chExt cx="601060" cy="307777"/>
          </a:xfrm>
        </p:grpSpPr>
        <p:sp>
          <p:nvSpPr>
            <p:cNvPr id="43" name="Oval 42"/>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4" name="TextBox 43"/>
            <p:cNvSpPr txBox="1"/>
            <p:nvPr/>
          </p:nvSpPr>
          <p:spPr>
            <a:xfrm>
              <a:off x="1669753" y="3372212"/>
              <a:ext cx="601060" cy="307777"/>
            </a:xfrm>
            <a:prstGeom prst="rect">
              <a:avLst/>
            </a:prstGeom>
            <a:noFill/>
          </p:spPr>
          <p:txBody>
            <a:bodyPr wrap="square" rtlCol="0">
              <a:spAutoFit/>
            </a:bodyPr>
            <a:lstStyle/>
            <a:p>
              <a:pPr algn="ctr"/>
              <a:r>
                <a:rPr lang="en-US" sz="1400" b="1" dirty="0"/>
                <a:t>Dad</a:t>
              </a:r>
              <a:endParaRPr lang="en-US" b="1" dirty="0"/>
            </a:p>
          </p:txBody>
        </p:sp>
      </p:grpSp>
      <p:grpSp>
        <p:nvGrpSpPr>
          <p:cNvPr id="45" name="Group 44"/>
          <p:cNvGrpSpPr/>
          <p:nvPr/>
        </p:nvGrpSpPr>
        <p:grpSpPr>
          <a:xfrm>
            <a:off x="10450290" y="4410830"/>
            <a:ext cx="603504" cy="307777"/>
            <a:chOff x="1685104" y="3371533"/>
            <a:chExt cx="601060" cy="307777"/>
          </a:xfrm>
        </p:grpSpPr>
        <p:sp>
          <p:nvSpPr>
            <p:cNvPr id="46" name="Oval 45"/>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7" name="TextBox 46"/>
            <p:cNvSpPr txBox="1"/>
            <p:nvPr/>
          </p:nvSpPr>
          <p:spPr>
            <a:xfrm>
              <a:off x="1685104" y="3371533"/>
              <a:ext cx="601060" cy="307777"/>
            </a:xfrm>
            <a:prstGeom prst="rect">
              <a:avLst/>
            </a:prstGeom>
            <a:noFill/>
          </p:spPr>
          <p:txBody>
            <a:bodyPr wrap="square" rtlCol="0">
              <a:spAutoFit/>
            </a:bodyPr>
            <a:lstStyle/>
            <a:p>
              <a:pPr algn="ctr"/>
              <a:r>
                <a:rPr lang="en-US" sz="1400" b="1" dirty="0"/>
                <a:t>Mom</a:t>
              </a:r>
              <a:endParaRPr lang="en-US" b="1" dirty="0"/>
            </a:p>
          </p:txBody>
        </p:sp>
      </p:grpSp>
      <p:sp>
        <p:nvSpPr>
          <p:cNvPr id="9" name="TextBox 8"/>
          <p:cNvSpPr txBox="1"/>
          <p:nvPr/>
        </p:nvSpPr>
        <p:spPr>
          <a:xfrm>
            <a:off x="714374" y="1028700"/>
            <a:ext cx="2694641" cy="3187539"/>
          </a:xfrm>
          <a:prstGeom prst="rect">
            <a:avLst/>
          </a:prstGeom>
          <a:noFill/>
        </p:spPr>
        <p:txBody>
          <a:bodyPr wrap="square" rtlCol="0">
            <a:spAutoFit/>
          </a:bodyPr>
          <a:lstStyle/>
          <a:p>
            <a:pPr marL="42863" defTabSz="914400">
              <a:lnSpc>
                <a:spcPct val="90000"/>
              </a:lnSpc>
              <a:spcBef>
                <a:spcPts val="200"/>
              </a:spcBef>
              <a:spcAft>
                <a:spcPts val="400"/>
              </a:spcAft>
              <a:buClr>
                <a:schemeClr val="accent1"/>
              </a:buClr>
            </a:pPr>
            <a:r>
              <a:rPr lang="en-US" sz="2400" dirty="0"/>
              <a:t>Answer:</a:t>
            </a:r>
          </a:p>
          <a:p>
            <a:pPr marL="290513" indent="-247650" defTabSz="914400">
              <a:lnSpc>
                <a:spcPct val="90000"/>
              </a:lnSpc>
              <a:spcBef>
                <a:spcPts val="200"/>
              </a:spcBef>
              <a:spcAft>
                <a:spcPts val="1200"/>
              </a:spcAft>
              <a:buClr>
                <a:schemeClr val="accent1"/>
              </a:buClr>
              <a:buFont typeface="Calibri" pitchFamily="34" charset="0"/>
              <a:buChar char="◦"/>
            </a:pPr>
            <a:r>
              <a:rPr lang="en-US" sz="2400" dirty="0"/>
              <a:t>Son can get </a:t>
            </a:r>
            <a:r>
              <a:rPr lang="en-US" sz="2400" b="1" dirty="0">
                <a:solidFill>
                  <a:srgbClr val="0070C0"/>
                </a:solidFill>
              </a:rPr>
              <a:t>Medicaid</a:t>
            </a:r>
          </a:p>
          <a:p>
            <a:pPr marL="261938" indent="-261938" defTabSz="914400">
              <a:lnSpc>
                <a:spcPct val="90000"/>
              </a:lnSpc>
              <a:spcBef>
                <a:spcPts val="200"/>
              </a:spcBef>
              <a:spcAft>
                <a:spcPts val="1200"/>
              </a:spcAft>
              <a:buClr>
                <a:schemeClr val="accent1"/>
              </a:buClr>
              <a:buFont typeface="Calibri" pitchFamily="34" charset="0"/>
              <a:buChar char="◦"/>
            </a:pPr>
            <a:r>
              <a:rPr lang="en-US" sz="2400" dirty="0"/>
              <a:t>Mom is eligible for the </a:t>
            </a:r>
            <a:r>
              <a:rPr lang="en-US" sz="2400" b="1" dirty="0">
                <a:solidFill>
                  <a:srgbClr val="0070C0"/>
                </a:solidFill>
              </a:rPr>
              <a:t>Marketplace.</a:t>
            </a:r>
          </a:p>
          <a:p>
            <a:pPr marL="261938" indent="-261938" defTabSz="914400">
              <a:lnSpc>
                <a:spcPct val="90000"/>
              </a:lnSpc>
              <a:spcBef>
                <a:spcPts val="200"/>
              </a:spcBef>
              <a:spcAft>
                <a:spcPts val="1200"/>
              </a:spcAft>
              <a:buClr>
                <a:schemeClr val="accent1"/>
              </a:buClr>
              <a:buFont typeface="Calibri" pitchFamily="34" charset="0"/>
              <a:buChar char="◦"/>
            </a:pPr>
            <a:r>
              <a:rPr lang="en-US" sz="2400" dirty="0"/>
              <a:t>Dad is in the </a:t>
            </a:r>
            <a:r>
              <a:rPr lang="en-US" sz="2400" b="1" dirty="0">
                <a:solidFill>
                  <a:srgbClr val="0070C0"/>
                </a:solidFill>
              </a:rPr>
              <a:t>coverage gap.</a:t>
            </a:r>
          </a:p>
        </p:txBody>
      </p:sp>
    </p:spTree>
    <p:extLst>
      <p:ext uri="{BB962C8B-B14F-4D97-AF65-F5344CB8AC3E}">
        <p14:creationId xmlns:p14="http://schemas.microsoft.com/office/powerpoint/2010/main" val="1618994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Scenario #2</a:t>
            </a:r>
          </a:p>
        </p:txBody>
      </p:sp>
      <p:sp>
        <p:nvSpPr>
          <p:cNvPr id="6" name="Content Placeholder 5"/>
          <p:cNvSpPr>
            <a:spLocks noGrp="1"/>
          </p:cNvSpPr>
          <p:nvPr>
            <p:ph sz="half" idx="2"/>
          </p:nvPr>
        </p:nvSpPr>
        <p:spPr/>
        <p:txBody>
          <a:bodyPr>
            <a:normAutofit/>
          </a:bodyPr>
          <a:lstStyle/>
          <a:p>
            <a:r>
              <a:rPr lang="en-US" dirty="0"/>
              <a:t>Miguel and Carla live in Austin.</a:t>
            </a:r>
          </a:p>
          <a:p>
            <a:r>
              <a:rPr lang="en-US" dirty="0"/>
              <a:t>Miguel is getting his MBA and has an F-1 student visa.</a:t>
            </a:r>
          </a:p>
          <a:p>
            <a:r>
              <a:rPr lang="en-US" dirty="0"/>
              <a:t>Carla is a U.S. citizen.</a:t>
            </a:r>
          </a:p>
          <a:p>
            <a:r>
              <a:rPr lang="en-US" dirty="0"/>
              <a:t>Neither has an employer offer of coverage.</a:t>
            </a:r>
          </a:p>
          <a:p>
            <a:r>
              <a:rPr lang="en-US" dirty="0"/>
              <a:t>Their family income is 85% of the FPL (&lt;$15,600 in 2022). </a:t>
            </a:r>
          </a:p>
          <a:p>
            <a:r>
              <a:rPr lang="en-US" b="1" dirty="0"/>
              <a:t>What are are their coverage options?</a:t>
            </a:r>
          </a:p>
        </p:txBody>
      </p:sp>
      <p:sp>
        <p:nvSpPr>
          <p:cNvPr id="2" name="Slide Number Placeholder 1"/>
          <p:cNvSpPr>
            <a:spLocks noGrp="1"/>
          </p:cNvSpPr>
          <p:nvPr>
            <p:ph type="sldNum" sz="quarter" idx="12"/>
          </p:nvPr>
        </p:nvSpPr>
        <p:spPr/>
        <p:txBody>
          <a:bodyPr/>
          <a:lstStyle/>
          <a:p>
            <a:fld id="{4FAB73BC-B049-4115-A692-8D63A059BFB8}" type="slidenum">
              <a:rPr lang="en-US" smtClean="0"/>
              <a:pPr/>
              <a:t>18</a:t>
            </a:fld>
            <a:endParaRPr lang="en-US" dirty="0"/>
          </a:p>
        </p:txBody>
      </p:sp>
      <p:pic>
        <p:nvPicPr>
          <p:cNvPr id="1026" name="Picture 2" descr="Portrait of Young Couple Embracing in Forest">
            <a:extLst>
              <a:ext uri="{FF2B5EF4-FFF2-40B4-BE49-F238E27FC236}">
                <a16:creationId xmlns:a16="http://schemas.microsoft.com/office/drawing/2014/main" id="{9A157BC0-4B36-2042-874C-76E0C8BBD4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13" b="14420"/>
          <a:stretch/>
        </p:blipFill>
        <p:spPr bwMode="auto">
          <a:xfrm>
            <a:off x="1447800" y="1960035"/>
            <a:ext cx="4151550" cy="365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295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E4937375-718B-984F-9985-90F2775DD2FE}"/>
              </a:ext>
            </a:extLst>
          </p:cNvPr>
          <p:cNvSpPr txBox="1"/>
          <p:nvPr/>
        </p:nvSpPr>
        <p:spPr>
          <a:xfrm>
            <a:off x="3824040" y="6459785"/>
            <a:ext cx="4891261" cy="261610"/>
          </a:xfrm>
          <a:prstGeom prst="rect">
            <a:avLst/>
          </a:prstGeom>
          <a:noFill/>
        </p:spPr>
        <p:txBody>
          <a:bodyPr wrap="square" rtlCol="0">
            <a:spAutoFit/>
          </a:bodyPr>
          <a:lstStyle/>
          <a:p>
            <a:r>
              <a:rPr lang="en-US" sz="1050" i="1" dirty="0">
                <a:solidFill>
                  <a:prstClr val="black"/>
                </a:solidFill>
              </a:rPr>
              <a:t>Note: Income amount based on 2022 FPL levels for a family of two</a:t>
            </a:r>
            <a:r>
              <a:rPr lang="en-US" sz="1100" i="1" dirty="0">
                <a:solidFill>
                  <a:prstClr val="black"/>
                </a:solidFill>
              </a:rPr>
              <a:t>.</a:t>
            </a:r>
          </a:p>
        </p:txBody>
      </p:sp>
      <p:sp>
        <p:nvSpPr>
          <p:cNvPr id="77" name="TextBox 76">
            <a:extLst>
              <a:ext uri="{FF2B5EF4-FFF2-40B4-BE49-F238E27FC236}">
                <a16:creationId xmlns:a16="http://schemas.microsoft.com/office/drawing/2014/main" id="{10D50DD2-970B-F247-96BE-C1C02A1C1AEF}"/>
              </a:ext>
            </a:extLst>
          </p:cNvPr>
          <p:cNvSpPr txBox="1"/>
          <p:nvPr/>
        </p:nvSpPr>
        <p:spPr>
          <a:xfrm>
            <a:off x="3824040" y="4222183"/>
            <a:ext cx="1119489" cy="466218"/>
          </a:xfrm>
          <a:prstGeom prst="rect">
            <a:avLst/>
          </a:prstGeom>
          <a:noFill/>
        </p:spPr>
        <p:txBody>
          <a:bodyPr wrap="square" rtlCol="0">
            <a:spAutoFit/>
          </a:bodyPr>
          <a:lstStyle/>
          <a:p>
            <a:pPr algn="r">
              <a:lnSpc>
                <a:spcPts val="1500"/>
              </a:lnSpc>
            </a:pPr>
            <a:r>
              <a:rPr lang="en-US" sz="1600" dirty="0">
                <a:solidFill>
                  <a:prstClr val="black"/>
                </a:solidFill>
              </a:rPr>
              <a:t>100% FPL </a:t>
            </a:r>
            <a:r>
              <a:rPr lang="en-US" sz="1100" i="1" dirty="0">
                <a:solidFill>
                  <a:prstClr val="black"/>
                </a:solidFill>
              </a:rPr>
              <a:t>$18,310/</a:t>
            </a:r>
            <a:r>
              <a:rPr lang="en-US" sz="1100" i="1" dirty="0" err="1">
                <a:solidFill>
                  <a:prstClr val="black"/>
                </a:solidFill>
              </a:rPr>
              <a:t>yr</a:t>
            </a:r>
            <a:endParaRPr lang="en-US" sz="1100" i="1" dirty="0">
              <a:solidFill>
                <a:prstClr val="black"/>
              </a:solidFill>
            </a:endParaRPr>
          </a:p>
        </p:txBody>
      </p:sp>
      <p:grpSp>
        <p:nvGrpSpPr>
          <p:cNvPr id="78" name="Group 77">
            <a:extLst>
              <a:ext uri="{FF2B5EF4-FFF2-40B4-BE49-F238E27FC236}">
                <a16:creationId xmlns:a16="http://schemas.microsoft.com/office/drawing/2014/main" id="{EC8D4FB6-161E-7A4C-81B4-B2B73D57B657}"/>
              </a:ext>
            </a:extLst>
          </p:cNvPr>
          <p:cNvGrpSpPr/>
          <p:nvPr/>
        </p:nvGrpSpPr>
        <p:grpSpPr>
          <a:xfrm>
            <a:off x="3485646" y="44667"/>
            <a:ext cx="8114493" cy="6333618"/>
            <a:chOff x="4589861" y="675507"/>
            <a:chExt cx="7163749" cy="5859841"/>
          </a:xfrm>
        </p:grpSpPr>
        <p:grpSp>
          <p:nvGrpSpPr>
            <p:cNvPr id="79" name="Group 78">
              <a:extLst>
                <a:ext uri="{FF2B5EF4-FFF2-40B4-BE49-F238E27FC236}">
                  <a16:creationId xmlns:a16="http://schemas.microsoft.com/office/drawing/2014/main" id="{08D32819-9A00-344D-93C8-351A19638709}"/>
                </a:ext>
              </a:extLst>
            </p:cNvPr>
            <p:cNvGrpSpPr/>
            <p:nvPr/>
          </p:nvGrpSpPr>
          <p:grpSpPr>
            <a:xfrm>
              <a:off x="4589861" y="675507"/>
              <a:ext cx="7163749" cy="5185464"/>
              <a:chOff x="4589861" y="675507"/>
              <a:chExt cx="7163749" cy="5185464"/>
            </a:xfrm>
          </p:grpSpPr>
          <p:cxnSp>
            <p:nvCxnSpPr>
              <p:cNvPr id="82" name="Straight Connector 81">
                <a:extLst>
                  <a:ext uri="{FF2B5EF4-FFF2-40B4-BE49-F238E27FC236}">
                    <a16:creationId xmlns:a16="http://schemas.microsoft.com/office/drawing/2014/main" id="{6EED80EB-29AA-0B48-843C-B463B28C89ED}"/>
                  </a:ext>
                </a:extLst>
              </p:cNvPr>
              <p:cNvCxnSpPr/>
              <p:nvPr/>
            </p:nvCxnSpPr>
            <p:spPr>
              <a:xfrm>
                <a:off x="5797434" y="4169320"/>
                <a:ext cx="479978" cy="1"/>
              </a:xfrm>
              <a:prstGeom prst="line">
                <a:avLst/>
              </a:prstGeom>
            </p:spPr>
            <p:style>
              <a:lnRef idx="2">
                <a:schemeClr val="accent5"/>
              </a:lnRef>
              <a:fillRef idx="0">
                <a:schemeClr val="accent5"/>
              </a:fillRef>
              <a:effectRef idx="1">
                <a:schemeClr val="accent5"/>
              </a:effectRef>
              <a:fontRef idx="minor">
                <a:schemeClr val="tx1"/>
              </a:fontRef>
            </p:style>
          </p:cxnSp>
          <p:cxnSp>
            <p:nvCxnSpPr>
              <p:cNvPr id="83" name="Straight Connector 82">
                <a:extLst>
                  <a:ext uri="{FF2B5EF4-FFF2-40B4-BE49-F238E27FC236}">
                    <a16:creationId xmlns:a16="http://schemas.microsoft.com/office/drawing/2014/main" id="{686DE4D9-F7BF-E446-8946-9F2B54796736}"/>
                  </a:ext>
                </a:extLst>
              </p:cNvPr>
              <p:cNvCxnSpPr/>
              <p:nvPr/>
            </p:nvCxnSpPr>
            <p:spPr>
              <a:xfrm>
                <a:off x="5797434" y="4658932"/>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84" name="Group 83">
                <a:extLst>
                  <a:ext uri="{FF2B5EF4-FFF2-40B4-BE49-F238E27FC236}">
                    <a16:creationId xmlns:a16="http://schemas.microsoft.com/office/drawing/2014/main" id="{BE7261E0-B009-224B-A1F9-CDA8B2E07DA7}"/>
                  </a:ext>
                </a:extLst>
              </p:cNvPr>
              <p:cNvGrpSpPr/>
              <p:nvPr/>
            </p:nvGrpSpPr>
            <p:grpSpPr>
              <a:xfrm>
                <a:off x="4589861" y="675507"/>
                <a:ext cx="7163749" cy="5185464"/>
                <a:chOff x="2516706" y="1672536"/>
                <a:chExt cx="7163749" cy="5185464"/>
              </a:xfrm>
            </p:grpSpPr>
            <p:grpSp>
              <p:nvGrpSpPr>
                <p:cNvPr id="85" name="Group 84">
                  <a:extLst>
                    <a:ext uri="{FF2B5EF4-FFF2-40B4-BE49-F238E27FC236}">
                      <a16:creationId xmlns:a16="http://schemas.microsoft.com/office/drawing/2014/main" id="{7EFDE9D6-420D-E345-BFDB-6E06ABC82E78}"/>
                    </a:ext>
                  </a:extLst>
                </p:cNvPr>
                <p:cNvGrpSpPr/>
                <p:nvPr/>
              </p:nvGrpSpPr>
              <p:grpSpPr>
                <a:xfrm>
                  <a:off x="2516706" y="1672536"/>
                  <a:ext cx="7163749" cy="5185464"/>
                  <a:chOff x="2516706" y="1672536"/>
                  <a:chExt cx="7163749" cy="5185464"/>
                </a:xfrm>
              </p:grpSpPr>
              <p:cxnSp>
                <p:nvCxnSpPr>
                  <p:cNvPr id="87" name="Straight Connector 86">
                    <a:extLst>
                      <a:ext uri="{FF2B5EF4-FFF2-40B4-BE49-F238E27FC236}">
                        <a16:creationId xmlns:a16="http://schemas.microsoft.com/office/drawing/2014/main" id="{5DAADD75-4778-334D-9C27-267725A8287B}"/>
                      </a:ext>
                    </a:extLst>
                  </p:cNvPr>
                  <p:cNvCxnSpPr/>
                  <p:nvPr/>
                </p:nvCxnSpPr>
                <p:spPr>
                  <a:xfrm>
                    <a:off x="3663985" y="1905350"/>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88" name="Group 87">
                    <a:extLst>
                      <a:ext uri="{FF2B5EF4-FFF2-40B4-BE49-F238E27FC236}">
                        <a16:creationId xmlns:a16="http://schemas.microsoft.com/office/drawing/2014/main" id="{0BDCF003-FDD5-6149-BBCD-4184EBF822D3}"/>
                      </a:ext>
                    </a:extLst>
                  </p:cNvPr>
                  <p:cNvGrpSpPr/>
                  <p:nvPr/>
                </p:nvGrpSpPr>
                <p:grpSpPr>
                  <a:xfrm>
                    <a:off x="2516706" y="1672536"/>
                    <a:ext cx="7163749" cy="5185464"/>
                    <a:chOff x="2141556" y="1191492"/>
                    <a:chExt cx="7163749" cy="5185464"/>
                  </a:xfrm>
                </p:grpSpPr>
                <p:sp>
                  <p:nvSpPr>
                    <p:cNvPr id="89" name="TextBox 88">
                      <a:extLst>
                        <a:ext uri="{FF2B5EF4-FFF2-40B4-BE49-F238E27FC236}">
                          <a16:creationId xmlns:a16="http://schemas.microsoft.com/office/drawing/2014/main" id="{39E73BC6-E13B-2E40-A379-B2574A003079}"/>
                        </a:ext>
                      </a:extLst>
                    </p:cNvPr>
                    <p:cNvSpPr txBox="1"/>
                    <p:nvPr/>
                  </p:nvSpPr>
                  <p:spPr>
                    <a:xfrm>
                      <a:off x="2145266" y="1330990"/>
                      <a:ext cx="1228437" cy="441369"/>
                    </a:xfrm>
                    <a:prstGeom prst="rect">
                      <a:avLst/>
                    </a:prstGeom>
                    <a:noFill/>
                  </p:spPr>
                  <p:txBody>
                    <a:bodyPr wrap="square" rtlCol="0">
                      <a:spAutoFit/>
                    </a:bodyPr>
                    <a:lstStyle/>
                    <a:p>
                      <a:pPr algn="r">
                        <a:lnSpc>
                          <a:spcPts val="1500"/>
                        </a:lnSpc>
                      </a:pPr>
                      <a:r>
                        <a:rPr lang="en-US" sz="1600" dirty="0">
                          <a:solidFill>
                            <a:prstClr val="black"/>
                          </a:solidFill>
                        </a:rPr>
                        <a:t>400% FPL</a:t>
                      </a:r>
                    </a:p>
                    <a:p>
                      <a:pPr algn="r">
                        <a:lnSpc>
                          <a:spcPts val="1500"/>
                        </a:lnSpc>
                      </a:pPr>
                      <a:r>
                        <a:rPr lang="en-US" sz="1100" i="1" dirty="0">
                          <a:solidFill>
                            <a:prstClr val="black"/>
                          </a:solidFill>
                        </a:rPr>
                        <a:t>$73,240/</a:t>
                      </a:r>
                      <a:r>
                        <a:rPr lang="en-US" sz="1100" i="1" dirty="0" err="1">
                          <a:solidFill>
                            <a:prstClr val="black"/>
                          </a:solidFill>
                        </a:rPr>
                        <a:t>yr</a:t>
                      </a:r>
                      <a:r>
                        <a:rPr lang="en-US" sz="1100" i="1" dirty="0">
                          <a:solidFill>
                            <a:prstClr val="black"/>
                          </a:solidFill>
                        </a:rPr>
                        <a:t> </a:t>
                      </a:r>
                    </a:p>
                  </p:txBody>
                </p:sp>
                <p:grpSp>
                  <p:nvGrpSpPr>
                    <p:cNvPr id="90" name="Group 89">
                      <a:extLst>
                        <a:ext uri="{FF2B5EF4-FFF2-40B4-BE49-F238E27FC236}">
                          <a16:creationId xmlns:a16="http://schemas.microsoft.com/office/drawing/2014/main" id="{6110C9D6-1CA2-064A-A785-964DD2149804}"/>
                        </a:ext>
                      </a:extLst>
                    </p:cNvPr>
                    <p:cNvGrpSpPr/>
                    <p:nvPr/>
                  </p:nvGrpSpPr>
                  <p:grpSpPr>
                    <a:xfrm>
                      <a:off x="2141556" y="1191492"/>
                      <a:ext cx="7163749" cy="5185464"/>
                      <a:chOff x="1323047" y="1277394"/>
                      <a:chExt cx="7163749" cy="5185464"/>
                    </a:xfrm>
                  </p:grpSpPr>
                  <p:grpSp>
                    <p:nvGrpSpPr>
                      <p:cNvPr id="91" name="Group 90">
                        <a:extLst>
                          <a:ext uri="{FF2B5EF4-FFF2-40B4-BE49-F238E27FC236}">
                            <a16:creationId xmlns:a16="http://schemas.microsoft.com/office/drawing/2014/main" id="{4E4E7428-9451-3742-8113-C69DCF5817C9}"/>
                          </a:ext>
                        </a:extLst>
                      </p:cNvPr>
                      <p:cNvGrpSpPr/>
                      <p:nvPr/>
                    </p:nvGrpSpPr>
                    <p:grpSpPr>
                      <a:xfrm>
                        <a:off x="1426065" y="3115702"/>
                        <a:ext cx="1604331" cy="447005"/>
                        <a:chOff x="1403375" y="5459398"/>
                        <a:chExt cx="1604331" cy="447005"/>
                      </a:xfrm>
                    </p:grpSpPr>
                    <p:cxnSp>
                      <p:nvCxnSpPr>
                        <p:cNvPr id="104" name="Straight Connector 103">
                          <a:extLst>
                            <a:ext uri="{FF2B5EF4-FFF2-40B4-BE49-F238E27FC236}">
                              <a16:creationId xmlns:a16="http://schemas.microsoft.com/office/drawing/2014/main" id="{8F8C3168-9B50-FD4C-A2BF-2BA91257662F}"/>
                            </a:ext>
                          </a:extLst>
                        </p:cNvPr>
                        <p:cNvCxnSpPr/>
                        <p:nvPr/>
                      </p:nvCxnSpPr>
                      <p:spPr>
                        <a:xfrm>
                          <a:off x="2527728" y="5624259"/>
                          <a:ext cx="479978" cy="1"/>
                        </a:xfrm>
                        <a:prstGeom prst="line">
                          <a:avLst/>
                        </a:prstGeom>
                      </p:spPr>
                      <p:style>
                        <a:lnRef idx="2">
                          <a:schemeClr val="accent5"/>
                        </a:lnRef>
                        <a:fillRef idx="0">
                          <a:schemeClr val="accent5"/>
                        </a:fillRef>
                        <a:effectRef idx="1">
                          <a:schemeClr val="accent5"/>
                        </a:effectRef>
                        <a:fontRef idx="minor">
                          <a:schemeClr val="tx1"/>
                        </a:fontRef>
                      </p:style>
                    </p:cxnSp>
                    <p:sp>
                      <p:nvSpPr>
                        <p:cNvPr id="105" name="TextBox 104">
                          <a:extLst>
                            <a:ext uri="{FF2B5EF4-FFF2-40B4-BE49-F238E27FC236}">
                              <a16:creationId xmlns:a16="http://schemas.microsoft.com/office/drawing/2014/main" id="{595E6F76-A983-9C48-AF49-8FB015386BD4}"/>
                            </a:ext>
                          </a:extLst>
                        </p:cNvPr>
                        <p:cNvSpPr txBox="1"/>
                        <p:nvPr/>
                      </p:nvSpPr>
                      <p:spPr>
                        <a:xfrm>
                          <a:off x="1403375" y="5459398"/>
                          <a:ext cx="1109228" cy="447005"/>
                        </a:xfrm>
                        <a:prstGeom prst="rect">
                          <a:avLst/>
                        </a:prstGeom>
                        <a:noFill/>
                      </p:spPr>
                      <p:txBody>
                        <a:bodyPr wrap="square" rtlCol="0">
                          <a:spAutoFit/>
                        </a:bodyPr>
                        <a:lstStyle/>
                        <a:p>
                          <a:pPr algn="r">
                            <a:lnSpc>
                              <a:spcPts val="1500"/>
                            </a:lnSpc>
                          </a:pPr>
                          <a:r>
                            <a:rPr lang="en-US" sz="1600" dirty="0">
                              <a:solidFill>
                                <a:prstClr val="black"/>
                              </a:solidFill>
                            </a:rPr>
                            <a:t>250% FPL</a:t>
                          </a:r>
                        </a:p>
                        <a:p>
                          <a:pPr algn="r">
                            <a:lnSpc>
                              <a:spcPts val="1500"/>
                            </a:lnSpc>
                          </a:pPr>
                          <a:r>
                            <a:rPr lang="en-US" sz="1100" i="1" dirty="0">
                              <a:solidFill>
                                <a:prstClr val="black"/>
                              </a:solidFill>
                            </a:rPr>
                            <a:t>$45,775/</a:t>
                          </a:r>
                          <a:r>
                            <a:rPr lang="en-US" sz="1100" i="1" dirty="0" err="1">
                              <a:solidFill>
                                <a:prstClr val="black"/>
                              </a:solidFill>
                            </a:rPr>
                            <a:t>yr</a:t>
                          </a:r>
                          <a:r>
                            <a:rPr lang="en-US" sz="1600" dirty="0">
                              <a:solidFill>
                                <a:prstClr val="black"/>
                              </a:solidFill>
                            </a:rPr>
                            <a:t>  </a:t>
                          </a:r>
                        </a:p>
                      </p:txBody>
                    </p:sp>
                  </p:grpSp>
                  <p:grpSp>
                    <p:nvGrpSpPr>
                      <p:cNvPr id="92" name="Group 91">
                        <a:extLst>
                          <a:ext uri="{FF2B5EF4-FFF2-40B4-BE49-F238E27FC236}">
                            <a16:creationId xmlns:a16="http://schemas.microsoft.com/office/drawing/2014/main" id="{0E7BCE0E-95BE-F740-B01C-AF1C0F235080}"/>
                          </a:ext>
                        </a:extLst>
                      </p:cNvPr>
                      <p:cNvGrpSpPr/>
                      <p:nvPr/>
                    </p:nvGrpSpPr>
                    <p:grpSpPr>
                      <a:xfrm>
                        <a:off x="1323047" y="3853169"/>
                        <a:ext cx="1696452" cy="441369"/>
                        <a:chOff x="1323047" y="4770342"/>
                        <a:chExt cx="1696452" cy="441369"/>
                      </a:xfrm>
                    </p:grpSpPr>
                    <p:sp>
                      <p:nvSpPr>
                        <p:cNvPr id="102" name="TextBox 101">
                          <a:extLst>
                            <a:ext uri="{FF2B5EF4-FFF2-40B4-BE49-F238E27FC236}">
                              <a16:creationId xmlns:a16="http://schemas.microsoft.com/office/drawing/2014/main" id="{DD479EF6-BC3E-5646-8D8B-1C4F0CD2EA75}"/>
                            </a:ext>
                          </a:extLst>
                        </p:cNvPr>
                        <p:cNvSpPr txBox="1"/>
                        <p:nvPr/>
                      </p:nvSpPr>
                      <p:spPr>
                        <a:xfrm>
                          <a:off x="1323047" y="4770342"/>
                          <a:ext cx="1228437" cy="441369"/>
                        </a:xfrm>
                        <a:prstGeom prst="rect">
                          <a:avLst/>
                        </a:prstGeom>
                        <a:noFill/>
                      </p:spPr>
                      <p:txBody>
                        <a:bodyPr wrap="square" rtlCol="0">
                          <a:spAutoFit/>
                        </a:bodyPr>
                        <a:lstStyle/>
                        <a:p>
                          <a:pPr algn="r">
                            <a:lnSpc>
                              <a:spcPts val="1500"/>
                            </a:lnSpc>
                          </a:pPr>
                          <a:r>
                            <a:rPr lang="en-US" sz="1600" dirty="0">
                              <a:solidFill>
                                <a:prstClr val="black"/>
                              </a:solidFill>
                            </a:rPr>
                            <a:t>206% FPL</a:t>
                          </a:r>
                        </a:p>
                        <a:p>
                          <a:pPr algn="r">
                            <a:lnSpc>
                              <a:spcPts val="1500"/>
                            </a:lnSpc>
                          </a:pPr>
                          <a:r>
                            <a:rPr lang="en-US" sz="1100" i="1" dirty="0">
                              <a:solidFill>
                                <a:prstClr val="black"/>
                              </a:solidFill>
                            </a:rPr>
                            <a:t>$37,719/</a:t>
                          </a:r>
                          <a:r>
                            <a:rPr lang="en-US" sz="1100" i="1" dirty="0" err="1">
                              <a:solidFill>
                                <a:prstClr val="black"/>
                              </a:solidFill>
                            </a:rPr>
                            <a:t>yr</a:t>
                          </a:r>
                          <a:endParaRPr lang="en-US" sz="1600" dirty="0">
                            <a:solidFill>
                              <a:prstClr val="black"/>
                            </a:solidFill>
                          </a:endParaRPr>
                        </a:p>
                      </p:txBody>
                    </p:sp>
                    <p:cxnSp>
                      <p:nvCxnSpPr>
                        <p:cNvPr id="103" name="Straight Connector 102">
                          <a:extLst>
                            <a:ext uri="{FF2B5EF4-FFF2-40B4-BE49-F238E27FC236}">
                              <a16:creationId xmlns:a16="http://schemas.microsoft.com/office/drawing/2014/main" id="{21CD7408-EE5F-AA43-954C-A39E73FA89E6}"/>
                            </a:ext>
                          </a:extLst>
                        </p:cNvPr>
                        <p:cNvCxnSpPr/>
                        <p:nvPr/>
                      </p:nvCxnSpPr>
                      <p:spPr>
                        <a:xfrm>
                          <a:off x="2539521" y="4882670"/>
                          <a:ext cx="479978" cy="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93" name="Group 92">
                        <a:extLst>
                          <a:ext uri="{FF2B5EF4-FFF2-40B4-BE49-F238E27FC236}">
                            <a16:creationId xmlns:a16="http://schemas.microsoft.com/office/drawing/2014/main" id="{513C9470-9712-754D-8642-92B8CA33EDC0}"/>
                          </a:ext>
                        </a:extLst>
                      </p:cNvPr>
                      <p:cNvGrpSpPr/>
                      <p:nvPr/>
                    </p:nvGrpSpPr>
                    <p:grpSpPr>
                      <a:xfrm>
                        <a:off x="2937870" y="1497211"/>
                        <a:ext cx="5548926" cy="4965646"/>
                        <a:chOff x="2891688" y="1250461"/>
                        <a:chExt cx="5548926" cy="4965646"/>
                      </a:xfrm>
                    </p:grpSpPr>
                    <p:sp>
                      <p:nvSpPr>
                        <p:cNvPr id="96" name="Rectangle 95">
                          <a:extLst>
                            <a:ext uri="{FF2B5EF4-FFF2-40B4-BE49-F238E27FC236}">
                              <a16:creationId xmlns:a16="http://schemas.microsoft.com/office/drawing/2014/main" id="{F0D67D86-6D07-F042-AB6B-4599AB0F3175}"/>
                            </a:ext>
                          </a:extLst>
                        </p:cNvPr>
                        <p:cNvSpPr/>
                        <p:nvPr/>
                      </p:nvSpPr>
                      <p:spPr>
                        <a:xfrm>
                          <a:off x="2891694" y="1250461"/>
                          <a:ext cx="5548920" cy="181129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i="1" dirty="0">
                            <a:solidFill>
                              <a:srgbClr val="002060"/>
                            </a:solidFill>
                          </a:endParaRPr>
                        </a:p>
                      </p:txBody>
                    </p:sp>
                    <p:sp>
                      <p:nvSpPr>
                        <p:cNvPr id="97" name="L-Shape 96">
                          <a:extLst>
                            <a:ext uri="{FF2B5EF4-FFF2-40B4-BE49-F238E27FC236}">
                              <a16:creationId xmlns:a16="http://schemas.microsoft.com/office/drawing/2014/main" id="{9DA570B3-55CC-6241-906A-ABE7A3CCD94D}"/>
                            </a:ext>
                          </a:extLst>
                        </p:cNvPr>
                        <p:cNvSpPr/>
                        <p:nvPr/>
                      </p:nvSpPr>
                      <p:spPr>
                        <a:xfrm rot="10800000">
                          <a:off x="2891691" y="3052707"/>
                          <a:ext cx="5548920" cy="3163400"/>
                        </a:xfrm>
                        <a:prstGeom prst="corner">
                          <a:avLst>
                            <a:gd name="adj1" fmla="val 36039"/>
                            <a:gd name="adj2" fmla="val 164983"/>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i="1" dirty="0">
                            <a:solidFill>
                              <a:prstClr val="white"/>
                            </a:solidFill>
                          </a:endParaRPr>
                        </a:p>
                      </p:txBody>
                    </p:sp>
                    <p:sp>
                      <p:nvSpPr>
                        <p:cNvPr id="98" name="Rectangle 97">
                          <a:extLst>
                            <a:ext uri="{FF2B5EF4-FFF2-40B4-BE49-F238E27FC236}">
                              <a16:creationId xmlns:a16="http://schemas.microsoft.com/office/drawing/2014/main" id="{028F014C-FBA3-DE43-8293-B46C9ACFF867}"/>
                            </a:ext>
                          </a:extLst>
                        </p:cNvPr>
                        <p:cNvSpPr/>
                        <p:nvPr/>
                      </p:nvSpPr>
                      <p:spPr>
                        <a:xfrm>
                          <a:off x="2891693" y="4502817"/>
                          <a:ext cx="2409433" cy="1707351"/>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Medicaid</a:t>
                          </a:r>
                        </a:p>
                      </p:txBody>
                    </p:sp>
                    <p:sp>
                      <p:nvSpPr>
                        <p:cNvPr id="99" name="Rectangle 98">
                          <a:extLst>
                            <a:ext uri="{FF2B5EF4-FFF2-40B4-BE49-F238E27FC236}">
                              <a16:creationId xmlns:a16="http://schemas.microsoft.com/office/drawing/2014/main" id="{DB3BABC6-C188-BB42-9266-9793EEBD045F}"/>
                            </a:ext>
                          </a:extLst>
                        </p:cNvPr>
                        <p:cNvSpPr/>
                        <p:nvPr/>
                      </p:nvSpPr>
                      <p:spPr>
                        <a:xfrm>
                          <a:off x="5301125" y="4908562"/>
                          <a:ext cx="1674409" cy="1274602"/>
                        </a:xfrm>
                        <a:prstGeom prst="rect">
                          <a:avLst/>
                        </a:prstGeom>
                        <a:pattFill prst="ltUpDiag">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Coverage Gap</a:t>
                          </a:r>
                        </a:p>
                      </p:txBody>
                    </p:sp>
                    <p:sp>
                      <p:nvSpPr>
                        <p:cNvPr id="100" name="Rectangle 99">
                          <a:extLst>
                            <a:ext uri="{FF2B5EF4-FFF2-40B4-BE49-F238E27FC236}">
                              <a16:creationId xmlns:a16="http://schemas.microsoft.com/office/drawing/2014/main" id="{CA8BB0F1-9DAC-0F4A-B98D-B36DAE778225}"/>
                            </a:ext>
                          </a:extLst>
                        </p:cNvPr>
                        <p:cNvSpPr/>
                        <p:nvPr/>
                      </p:nvSpPr>
                      <p:spPr>
                        <a:xfrm>
                          <a:off x="2891688" y="3737644"/>
                          <a:ext cx="2409436" cy="814468"/>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2060"/>
                              </a:solidFill>
                            </a:rPr>
                            <a:t>CHIP</a:t>
                          </a:r>
                        </a:p>
                      </p:txBody>
                    </p:sp>
                    <p:sp>
                      <p:nvSpPr>
                        <p:cNvPr id="101" name="TextBox 100">
                          <a:extLst>
                            <a:ext uri="{FF2B5EF4-FFF2-40B4-BE49-F238E27FC236}">
                              <a16:creationId xmlns:a16="http://schemas.microsoft.com/office/drawing/2014/main" id="{6BCBDCEC-8534-EE47-994B-E9BC4433AFFE}"/>
                            </a:ext>
                          </a:extLst>
                        </p:cNvPr>
                        <p:cNvSpPr txBox="1"/>
                        <p:nvPr/>
                      </p:nvSpPr>
                      <p:spPr>
                        <a:xfrm>
                          <a:off x="3076520" y="3228846"/>
                          <a:ext cx="2010724" cy="341705"/>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grpSp>
                  <p:sp>
                    <p:nvSpPr>
                      <p:cNvPr id="94" name="TextBox 93">
                        <a:extLst>
                          <a:ext uri="{FF2B5EF4-FFF2-40B4-BE49-F238E27FC236}">
                            <a16:creationId xmlns:a16="http://schemas.microsoft.com/office/drawing/2014/main" id="{3C325615-4432-0B45-938C-A04F8C7DED0A}"/>
                          </a:ext>
                        </a:extLst>
                      </p:cNvPr>
                      <p:cNvSpPr txBox="1"/>
                      <p:nvPr/>
                    </p:nvSpPr>
                    <p:spPr>
                      <a:xfrm>
                        <a:off x="1420935" y="4638622"/>
                        <a:ext cx="1119489" cy="447005"/>
                      </a:xfrm>
                      <a:prstGeom prst="rect">
                        <a:avLst/>
                      </a:prstGeom>
                      <a:noFill/>
                    </p:spPr>
                    <p:txBody>
                      <a:bodyPr wrap="square" rtlCol="0">
                        <a:spAutoFit/>
                      </a:bodyPr>
                      <a:lstStyle/>
                      <a:p>
                        <a:pPr algn="r">
                          <a:lnSpc>
                            <a:spcPts val="1500"/>
                          </a:lnSpc>
                        </a:pPr>
                        <a:r>
                          <a:rPr lang="en-US" sz="1600" dirty="0">
                            <a:solidFill>
                              <a:prstClr val="black"/>
                            </a:solidFill>
                          </a:rPr>
                          <a:t>138% FPL</a:t>
                        </a:r>
                      </a:p>
                      <a:p>
                        <a:pPr algn="r">
                          <a:lnSpc>
                            <a:spcPts val="1500"/>
                          </a:lnSpc>
                        </a:pPr>
                        <a:r>
                          <a:rPr lang="en-US" sz="1600" dirty="0">
                            <a:solidFill>
                              <a:prstClr val="black"/>
                            </a:solidFill>
                          </a:rPr>
                          <a:t> </a:t>
                        </a:r>
                        <a:r>
                          <a:rPr lang="en-US" sz="1100" i="1" dirty="0">
                            <a:solidFill>
                              <a:prstClr val="black"/>
                            </a:solidFill>
                          </a:rPr>
                          <a:t>$25,268/</a:t>
                        </a:r>
                        <a:r>
                          <a:rPr lang="en-US" sz="1100" i="1" dirty="0" err="1">
                            <a:solidFill>
                              <a:prstClr val="black"/>
                            </a:solidFill>
                          </a:rPr>
                          <a:t>yr</a:t>
                        </a:r>
                        <a:endParaRPr lang="en-US" sz="1600" dirty="0">
                          <a:solidFill>
                            <a:prstClr val="black"/>
                          </a:solidFill>
                        </a:endParaRPr>
                      </a:p>
                    </p:txBody>
                  </p:sp>
                  <p:sp>
                    <p:nvSpPr>
                      <p:cNvPr id="95" name="Up Arrow 94">
                        <a:extLst>
                          <a:ext uri="{FF2B5EF4-FFF2-40B4-BE49-F238E27FC236}">
                            <a16:creationId xmlns:a16="http://schemas.microsoft.com/office/drawing/2014/main" id="{800B10E2-EE05-F647-B1B6-CD4A7E02967B}"/>
                          </a:ext>
                        </a:extLst>
                      </p:cNvPr>
                      <p:cNvSpPr/>
                      <p:nvPr/>
                    </p:nvSpPr>
                    <p:spPr>
                      <a:xfrm>
                        <a:off x="2622321" y="1277394"/>
                        <a:ext cx="417060" cy="518546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grpSp>
              </p:grpSp>
            </p:grpSp>
            <p:sp>
              <p:nvSpPr>
                <p:cNvPr id="86" name="TextBox 85">
                  <a:extLst>
                    <a:ext uri="{FF2B5EF4-FFF2-40B4-BE49-F238E27FC236}">
                      <a16:creationId xmlns:a16="http://schemas.microsoft.com/office/drawing/2014/main" id="{4B36C443-BA57-7847-A093-F6D120CBC4C2}"/>
                    </a:ext>
                  </a:extLst>
                </p:cNvPr>
                <p:cNvSpPr txBox="1"/>
                <p:nvPr/>
              </p:nvSpPr>
              <p:spPr>
                <a:xfrm rot="16200000">
                  <a:off x="3378105" y="3970174"/>
                  <a:ext cx="1290077" cy="307777"/>
                </a:xfrm>
                <a:prstGeom prst="rect">
                  <a:avLst/>
                </a:prstGeom>
                <a:noFill/>
              </p:spPr>
              <p:txBody>
                <a:bodyPr wrap="square" rtlCol="0">
                  <a:spAutoFit/>
                </a:bodyPr>
                <a:lstStyle/>
                <a:p>
                  <a:r>
                    <a:rPr lang="en-US" sz="1400" b="1" dirty="0">
                      <a:solidFill>
                        <a:prstClr val="black"/>
                      </a:solidFill>
                    </a:rPr>
                    <a:t>Family Income</a:t>
                  </a:r>
                </a:p>
              </p:txBody>
            </p:sp>
          </p:grpSp>
        </p:grpSp>
        <p:sp>
          <p:nvSpPr>
            <p:cNvPr id="80" name="TextBox 79">
              <a:extLst>
                <a:ext uri="{FF2B5EF4-FFF2-40B4-BE49-F238E27FC236}">
                  <a16:creationId xmlns:a16="http://schemas.microsoft.com/office/drawing/2014/main" id="{C79D2538-A4F4-BB43-B112-E280DA112D76}"/>
                </a:ext>
              </a:extLst>
            </p:cNvPr>
            <p:cNvSpPr txBox="1"/>
            <p:nvPr/>
          </p:nvSpPr>
          <p:spPr>
            <a:xfrm>
              <a:off x="6115750" y="5925809"/>
              <a:ext cx="2498369" cy="341705"/>
            </a:xfrm>
            <a:prstGeom prst="rect">
              <a:avLst/>
            </a:prstGeom>
            <a:noFill/>
          </p:spPr>
          <p:txBody>
            <a:bodyPr wrap="square" rtlCol="0">
              <a:spAutoFit/>
            </a:bodyPr>
            <a:lstStyle/>
            <a:p>
              <a:pPr algn="ctr"/>
              <a:r>
                <a:rPr lang="en-US" dirty="0">
                  <a:solidFill>
                    <a:prstClr val="black"/>
                  </a:solidFill>
                </a:rPr>
                <a:t>Children</a:t>
              </a:r>
              <a:endParaRPr lang="en-US" sz="2400" dirty="0">
                <a:solidFill>
                  <a:prstClr val="black"/>
                </a:solidFill>
              </a:endParaRPr>
            </a:p>
          </p:txBody>
        </p:sp>
        <p:sp>
          <p:nvSpPr>
            <p:cNvPr id="81" name="TextBox 80">
              <a:extLst>
                <a:ext uri="{FF2B5EF4-FFF2-40B4-BE49-F238E27FC236}">
                  <a16:creationId xmlns:a16="http://schemas.microsoft.com/office/drawing/2014/main" id="{6C59D5B6-6AE7-164E-86B5-34280184316E}"/>
                </a:ext>
              </a:extLst>
            </p:cNvPr>
            <p:cNvSpPr txBox="1"/>
            <p:nvPr/>
          </p:nvSpPr>
          <p:spPr>
            <a:xfrm>
              <a:off x="8702119" y="5851939"/>
              <a:ext cx="1578221" cy="683409"/>
            </a:xfrm>
            <a:prstGeom prst="rect">
              <a:avLst/>
            </a:prstGeom>
            <a:noFill/>
          </p:spPr>
          <p:txBody>
            <a:bodyPr wrap="square" rtlCol="0">
              <a:spAutoFit/>
            </a:bodyPr>
            <a:lstStyle/>
            <a:p>
              <a:pPr algn="ctr"/>
              <a:r>
                <a:rPr lang="en-US" sz="1400" dirty="0">
                  <a:solidFill>
                    <a:prstClr val="black"/>
                  </a:solidFill>
                </a:rPr>
                <a:t>U.S. Citizen &amp; “</a:t>
              </a:r>
              <a:r>
                <a:rPr lang="en-US" sz="1400" b="1" dirty="0">
                  <a:solidFill>
                    <a:srgbClr val="C00000"/>
                  </a:solidFill>
                </a:rPr>
                <a:t>Medicaid</a:t>
              </a:r>
              <a:r>
                <a:rPr lang="en-US" sz="1400" dirty="0">
                  <a:solidFill>
                    <a:prstClr val="black"/>
                  </a:solidFill>
                </a:rPr>
                <a:t> </a:t>
              </a:r>
              <a:r>
                <a:rPr lang="en-US" sz="1400" b="1" dirty="0">
                  <a:solidFill>
                    <a:srgbClr val="C00000"/>
                  </a:solidFill>
                </a:rPr>
                <a:t>Exception</a:t>
              </a:r>
              <a:r>
                <a:rPr lang="en-US" sz="1400" dirty="0">
                  <a:solidFill>
                    <a:prstClr val="black"/>
                  </a:solidFill>
                </a:rPr>
                <a:t>” Immigrants</a:t>
              </a:r>
            </a:p>
          </p:txBody>
        </p:sp>
      </p:grpSp>
      <p:sp>
        <p:nvSpPr>
          <p:cNvPr id="106" name="TextBox 105">
            <a:extLst>
              <a:ext uri="{FF2B5EF4-FFF2-40B4-BE49-F238E27FC236}">
                <a16:creationId xmlns:a16="http://schemas.microsoft.com/office/drawing/2014/main" id="{30DAF39C-03CC-F94F-8281-7016D4E71491}"/>
              </a:ext>
            </a:extLst>
          </p:cNvPr>
          <p:cNvSpPr txBox="1"/>
          <p:nvPr/>
        </p:nvSpPr>
        <p:spPr>
          <a:xfrm>
            <a:off x="9939685" y="5653895"/>
            <a:ext cx="1849186" cy="738664"/>
          </a:xfrm>
          <a:prstGeom prst="rect">
            <a:avLst/>
          </a:prstGeom>
          <a:noFill/>
        </p:spPr>
        <p:txBody>
          <a:bodyPr wrap="square" rtlCol="0">
            <a:spAutoFit/>
          </a:bodyPr>
          <a:lstStyle/>
          <a:p>
            <a:pPr algn="ctr"/>
            <a:r>
              <a:rPr lang="en-US" sz="1400" dirty="0">
                <a:solidFill>
                  <a:prstClr val="black"/>
                </a:solidFill>
              </a:rPr>
              <a:t>Lawfully Present Adults </a:t>
            </a:r>
          </a:p>
          <a:p>
            <a:pPr algn="ctr"/>
            <a:r>
              <a:rPr lang="en-US" sz="1400" dirty="0">
                <a:solidFill>
                  <a:prstClr val="black"/>
                </a:solidFill>
              </a:rPr>
              <a:t>(Not Medicaid Eligible)</a:t>
            </a:r>
          </a:p>
        </p:txBody>
      </p:sp>
      <p:sp>
        <p:nvSpPr>
          <p:cNvPr id="107" name="Rectangle 106">
            <a:extLst>
              <a:ext uri="{FF2B5EF4-FFF2-40B4-BE49-F238E27FC236}">
                <a16:creationId xmlns:a16="http://schemas.microsoft.com/office/drawing/2014/main" id="{CC6EAB3A-63C6-FC42-B82E-A9CABA57CF38}"/>
              </a:ext>
            </a:extLst>
          </p:cNvPr>
          <p:cNvSpPr/>
          <p:nvPr/>
        </p:nvSpPr>
        <p:spPr>
          <a:xfrm>
            <a:off x="8043989" y="5395867"/>
            <a:ext cx="1896631" cy="247098"/>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Medicaid for Parents</a:t>
            </a:r>
          </a:p>
        </p:txBody>
      </p:sp>
      <p:sp>
        <p:nvSpPr>
          <p:cNvPr id="108" name="Up Arrow 107">
            <a:extLst>
              <a:ext uri="{FF2B5EF4-FFF2-40B4-BE49-F238E27FC236}">
                <a16:creationId xmlns:a16="http://schemas.microsoft.com/office/drawing/2014/main" id="{4562A133-9BAF-8C4D-AED4-DD2CFE05D33A}"/>
              </a:ext>
            </a:extLst>
          </p:cNvPr>
          <p:cNvSpPr/>
          <p:nvPr/>
        </p:nvSpPr>
        <p:spPr>
          <a:xfrm>
            <a:off x="7727073" y="5278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109" name="Up Arrow 108">
            <a:extLst>
              <a:ext uri="{FF2B5EF4-FFF2-40B4-BE49-F238E27FC236}">
                <a16:creationId xmlns:a16="http://schemas.microsoft.com/office/drawing/2014/main" id="{BFF65F94-8160-394D-87CC-747A87E6FDCB}"/>
              </a:ext>
            </a:extLst>
          </p:cNvPr>
          <p:cNvSpPr/>
          <p:nvPr/>
        </p:nvSpPr>
        <p:spPr>
          <a:xfrm>
            <a:off x="9779673" y="49178"/>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110" name="Up Arrow 109">
            <a:extLst>
              <a:ext uri="{FF2B5EF4-FFF2-40B4-BE49-F238E27FC236}">
                <a16:creationId xmlns:a16="http://schemas.microsoft.com/office/drawing/2014/main" id="{8FAA3077-CB63-0549-84EA-3D1A6084B593}"/>
              </a:ext>
            </a:extLst>
          </p:cNvPr>
          <p:cNvSpPr/>
          <p:nvPr/>
        </p:nvSpPr>
        <p:spPr>
          <a:xfrm>
            <a:off x="11435197" y="4466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115" name="TextBox 114">
            <a:extLst>
              <a:ext uri="{FF2B5EF4-FFF2-40B4-BE49-F238E27FC236}">
                <a16:creationId xmlns:a16="http://schemas.microsoft.com/office/drawing/2014/main" id="{1C866572-2E99-C542-8784-FC2439275D7E}"/>
              </a:ext>
            </a:extLst>
          </p:cNvPr>
          <p:cNvSpPr txBox="1"/>
          <p:nvPr/>
        </p:nvSpPr>
        <p:spPr>
          <a:xfrm>
            <a:off x="5474088" y="10603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139" name="TextBox 138">
            <a:extLst>
              <a:ext uri="{FF2B5EF4-FFF2-40B4-BE49-F238E27FC236}">
                <a16:creationId xmlns:a16="http://schemas.microsoft.com/office/drawing/2014/main" id="{A1B80B4F-A3C6-204E-9795-80BC9DE3E6D3}"/>
              </a:ext>
            </a:extLst>
          </p:cNvPr>
          <p:cNvSpPr txBox="1"/>
          <p:nvPr/>
        </p:nvSpPr>
        <p:spPr>
          <a:xfrm>
            <a:off x="7905416" y="2925700"/>
            <a:ext cx="2277579" cy="369332"/>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142" name="TextBox 141">
            <a:extLst>
              <a:ext uri="{FF2B5EF4-FFF2-40B4-BE49-F238E27FC236}">
                <a16:creationId xmlns:a16="http://schemas.microsoft.com/office/drawing/2014/main" id="{82932AAE-2DA2-F241-BDB2-B71E07662B1D}"/>
              </a:ext>
            </a:extLst>
          </p:cNvPr>
          <p:cNvSpPr txBox="1"/>
          <p:nvPr/>
        </p:nvSpPr>
        <p:spPr>
          <a:xfrm>
            <a:off x="7771396" y="10603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143" name="TextBox 142">
            <a:extLst>
              <a:ext uri="{FF2B5EF4-FFF2-40B4-BE49-F238E27FC236}">
                <a16:creationId xmlns:a16="http://schemas.microsoft.com/office/drawing/2014/main" id="{52ECA281-B72B-184A-A20A-753511875550}"/>
              </a:ext>
            </a:extLst>
          </p:cNvPr>
          <p:cNvSpPr txBox="1"/>
          <p:nvPr/>
        </p:nvSpPr>
        <p:spPr>
          <a:xfrm>
            <a:off x="9679995" y="103663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144" name="TextBox 143">
            <a:extLst>
              <a:ext uri="{FF2B5EF4-FFF2-40B4-BE49-F238E27FC236}">
                <a16:creationId xmlns:a16="http://schemas.microsoft.com/office/drawing/2014/main" id="{33875E76-ACB5-2A40-8068-DCCB74539EEF}"/>
              </a:ext>
            </a:extLst>
          </p:cNvPr>
          <p:cNvSpPr txBox="1"/>
          <p:nvPr/>
        </p:nvSpPr>
        <p:spPr>
          <a:xfrm>
            <a:off x="10052460" y="3129295"/>
            <a:ext cx="1547677" cy="646331"/>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4" name="Slide Number Placeholder 3"/>
          <p:cNvSpPr>
            <a:spLocks noGrp="1"/>
          </p:cNvSpPr>
          <p:nvPr>
            <p:ph type="sldNum" sz="quarter" idx="12"/>
          </p:nvPr>
        </p:nvSpPr>
        <p:spPr/>
        <p:txBody>
          <a:bodyPr/>
          <a:lstStyle/>
          <a:p>
            <a:fld id="{C7E27B79-BD39-42CC-B0A3-09C2ECE82FB5}" type="slidenum">
              <a:rPr lang="en-US" smtClean="0">
                <a:solidFill>
                  <a:prstClr val="black">
                    <a:tint val="75000"/>
                  </a:prstClr>
                </a:solidFill>
              </a:rPr>
              <a:pPr/>
              <a:t>19</a:t>
            </a:fld>
            <a:endParaRPr lang="en-US">
              <a:solidFill>
                <a:prstClr val="black">
                  <a:tint val="75000"/>
                </a:prstClr>
              </a:solidFill>
            </a:endParaRPr>
          </a:p>
        </p:txBody>
      </p:sp>
      <p:sp>
        <p:nvSpPr>
          <p:cNvPr id="5" name="Right Arrow 4"/>
          <p:cNvSpPr/>
          <p:nvPr/>
        </p:nvSpPr>
        <p:spPr>
          <a:xfrm>
            <a:off x="5328866" y="4475333"/>
            <a:ext cx="6285354" cy="135368"/>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9080845" y="4350158"/>
            <a:ext cx="603504" cy="307777"/>
            <a:chOff x="1685104" y="3371533"/>
            <a:chExt cx="601060" cy="307777"/>
          </a:xfrm>
        </p:grpSpPr>
        <p:sp>
          <p:nvSpPr>
            <p:cNvPr id="43" name="Oval 42"/>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4" name="TextBox 43"/>
            <p:cNvSpPr txBox="1"/>
            <p:nvPr/>
          </p:nvSpPr>
          <p:spPr>
            <a:xfrm>
              <a:off x="1685104" y="3371533"/>
              <a:ext cx="601060" cy="307777"/>
            </a:xfrm>
            <a:prstGeom prst="rect">
              <a:avLst/>
            </a:prstGeom>
            <a:noFill/>
          </p:spPr>
          <p:txBody>
            <a:bodyPr wrap="square" rtlCol="0">
              <a:spAutoFit/>
            </a:bodyPr>
            <a:lstStyle/>
            <a:p>
              <a:pPr algn="ctr"/>
              <a:r>
                <a:rPr lang="en-US" sz="1400" b="1" dirty="0"/>
                <a:t>C</a:t>
              </a:r>
              <a:endParaRPr lang="en-US" b="1" dirty="0"/>
            </a:p>
          </p:txBody>
        </p:sp>
      </p:grpSp>
      <p:grpSp>
        <p:nvGrpSpPr>
          <p:cNvPr id="45" name="Group 44"/>
          <p:cNvGrpSpPr/>
          <p:nvPr/>
        </p:nvGrpSpPr>
        <p:grpSpPr>
          <a:xfrm>
            <a:off x="10626952" y="4350837"/>
            <a:ext cx="603504" cy="307777"/>
            <a:chOff x="1685104" y="3371533"/>
            <a:chExt cx="601060" cy="307777"/>
          </a:xfrm>
        </p:grpSpPr>
        <p:sp>
          <p:nvSpPr>
            <p:cNvPr id="46" name="Oval 45"/>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7" name="TextBox 46"/>
            <p:cNvSpPr txBox="1"/>
            <p:nvPr/>
          </p:nvSpPr>
          <p:spPr>
            <a:xfrm>
              <a:off x="1685104" y="3371533"/>
              <a:ext cx="601060" cy="307777"/>
            </a:xfrm>
            <a:prstGeom prst="rect">
              <a:avLst/>
            </a:prstGeom>
            <a:noFill/>
          </p:spPr>
          <p:txBody>
            <a:bodyPr wrap="square" rtlCol="0">
              <a:spAutoFit/>
            </a:bodyPr>
            <a:lstStyle/>
            <a:p>
              <a:pPr algn="ctr"/>
              <a:r>
                <a:rPr lang="en-US" sz="1400" b="1" dirty="0"/>
                <a:t>M</a:t>
              </a:r>
              <a:endParaRPr lang="en-US" b="1" dirty="0"/>
            </a:p>
          </p:txBody>
        </p:sp>
      </p:grpSp>
      <p:sp>
        <p:nvSpPr>
          <p:cNvPr id="9" name="TextBox 8"/>
          <p:cNvSpPr txBox="1"/>
          <p:nvPr/>
        </p:nvSpPr>
        <p:spPr>
          <a:xfrm>
            <a:off x="714374" y="1028700"/>
            <a:ext cx="2694641" cy="2343206"/>
          </a:xfrm>
          <a:prstGeom prst="rect">
            <a:avLst/>
          </a:prstGeom>
          <a:noFill/>
        </p:spPr>
        <p:txBody>
          <a:bodyPr wrap="square" rtlCol="0">
            <a:spAutoFit/>
          </a:bodyPr>
          <a:lstStyle/>
          <a:p>
            <a:pPr marL="42863" defTabSz="914400">
              <a:lnSpc>
                <a:spcPct val="90000"/>
              </a:lnSpc>
              <a:spcBef>
                <a:spcPts val="200"/>
              </a:spcBef>
              <a:spcAft>
                <a:spcPts val="400"/>
              </a:spcAft>
              <a:buClr>
                <a:schemeClr val="accent1"/>
              </a:buClr>
            </a:pPr>
            <a:r>
              <a:rPr lang="en-US" sz="2400" dirty="0"/>
              <a:t>Answer:</a:t>
            </a:r>
          </a:p>
          <a:p>
            <a:pPr marL="261938" indent="-261938" defTabSz="914400">
              <a:lnSpc>
                <a:spcPct val="90000"/>
              </a:lnSpc>
              <a:spcBef>
                <a:spcPts val="200"/>
              </a:spcBef>
              <a:spcAft>
                <a:spcPts val="1200"/>
              </a:spcAft>
              <a:buClr>
                <a:schemeClr val="accent1"/>
              </a:buClr>
              <a:buFont typeface="Calibri" pitchFamily="34" charset="0"/>
              <a:buChar char="◦"/>
            </a:pPr>
            <a:r>
              <a:rPr lang="en-US" sz="2400" dirty="0"/>
              <a:t>Miguel is eligible for the </a:t>
            </a:r>
            <a:r>
              <a:rPr lang="en-US" sz="2400" b="1" dirty="0">
                <a:solidFill>
                  <a:srgbClr val="0070C0"/>
                </a:solidFill>
              </a:rPr>
              <a:t>Marketplace.</a:t>
            </a:r>
          </a:p>
          <a:p>
            <a:pPr marL="261938" indent="-261938" defTabSz="914400">
              <a:lnSpc>
                <a:spcPct val="90000"/>
              </a:lnSpc>
              <a:spcBef>
                <a:spcPts val="200"/>
              </a:spcBef>
              <a:spcAft>
                <a:spcPts val="400"/>
              </a:spcAft>
              <a:buClr>
                <a:schemeClr val="accent1"/>
              </a:buClr>
              <a:buFont typeface="Calibri" pitchFamily="34" charset="0"/>
              <a:buChar char="◦"/>
            </a:pPr>
            <a:r>
              <a:rPr lang="en-US" sz="2400" dirty="0"/>
              <a:t>Carla is in the </a:t>
            </a:r>
            <a:r>
              <a:rPr lang="en-US" sz="2400" b="1" dirty="0">
                <a:solidFill>
                  <a:srgbClr val="0070C0"/>
                </a:solidFill>
              </a:rPr>
              <a:t>coverage gap.</a:t>
            </a:r>
          </a:p>
        </p:txBody>
      </p:sp>
    </p:spTree>
    <p:extLst>
      <p:ext uri="{BB962C8B-B14F-4D97-AF65-F5344CB8AC3E}">
        <p14:creationId xmlns:p14="http://schemas.microsoft.com/office/powerpoint/2010/main" val="1267066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Agenda</a:t>
            </a:r>
          </a:p>
        </p:txBody>
      </p:sp>
      <p:sp>
        <p:nvSpPr>
          <p:cNvPr id="3" name="Content Placeholder 2"/>
          <p:cNvSpPr>
            <a:spLocks noGrp="1"/>
          </p:cNvSpPr>
          <p:nvPr>
            <p:ph idx="1"/>
          </p:nvPr>
        </p:nvSpPr>
        <p:spPr>
          <a:xfrm>
            <a:off x="1097280" y="1852342"/>
            <a:ext cx="10100346" cy="4036623"/>
          </a:xfrm>
        </p:spPr>
        <p:txBody>
          <a:bodyPr>
            <a:normAutofit fontScale="92500" lnSpcReduction="10000"/>
          </a:bodyPr>
          <a:lstStyle/>
          <a:p>
            <a:pPr marL="0" indent="0">
              <a:buNone/>
            </a:pPr>
            <a:r>
              <a:rPr lang="en-US" sz="3200" dirty="0"/>
              <a:t>Topics:</a:t>
            </a:r>
            <a:r>
              <a:rPr lang="en-US" sz="3200" dirty="0">
                <a:solidFill>
                  <a:srgbClr val="00B0F0"/>
                </a:solidFill>
              </a:rPr>
              <a:t>*</a:t>
            </a:r>
          </a:p>
          <a:p>
            <a:pPr lvl="1">
              <a:spcBef>
                <a:spcPts val="1200"/>
              </a:spcBef>
              <a:buFont typeface="Wingdings" panose="05000000000000000000" pitchFamily="2" charset="2"/>
              <a:buChar char="§"/>
            </a:pPr>
            <a:r>
              <a:rPr lang="en-US" sz="2800" dirty="0"/>
              <a:t>Immigrant Eligibility under Medicaid, CHIP and the ACA</a:t>
            </a:r>
          </a:p>
          <a:p>
            <a:pPr lvl="2">
              <a:spcBef>
                <a:spcPts val="1200"/>
              </a:spcBef>
              <a:buFont typeface="Wingdings" charset="2"/>
              <a:buChar char="Ø"/>
            </a:pPr>
            <a:r>
              <a:rPr lang="en-US" sz="2400" dirty="0"/>
              <a:t>Pregnant Immigrant Eligibility</a:t>
            </a:r>
          </a:p>
          <a:p>
            <a:pPr lvl="2">
              <a:spcBef>
                <a:spcPts val="1200"/>
              </a:spcBef>
              <a:buFont typeface="Wingdings" charset="2"/>
              <a:buChar char="Ø"/>
            </a:pPr>
            <a:r>
              <a:rPr lang="en-US" sz="2400" dirty="0"/>
              <a:t>Enrollment Barriers for Immigrants in the Marketplace</a:t>
            </a:r>
          </a:p>
          <a:p>
            <a:pPr lvl="1">
              <a:spcBef>
                <a:spcPts val="1200"/>
              </a:spcBef>
              <a:buFont typeface="Wingdings" panose="05000000000000000000" pitchFamily="2" charset="2"/>
              <a:buChar char="§"/>
            </a:pPr>
            <a:r>
              <a:rPr lang="en-US" sz="2800" dirty="0"/>
              <a:t>Fear of Applying for and Using Benefits</a:t>
            </a:r>
          </a:p>
          <a:p>
            <a:pPr lvl="2">
              <a:spcBef>
                <a:spcPts val="1200"/>
              </a:spcBef>
              <a:buFont typeface="Wingdings" charset="2"/>
              <a:buChar char="Ø"/>
            </a:pPr>
            <a:r>
              <a:rPr lang="en-US" sz="2400" dirty="0"/>
              <a:t>NEW Public Charge Rule</a:t>
            </a:r>
          </a:p>
          <a:p>
            <a:pPr lvl="2">
              <a:spcBef>
                <a:spcPts val="1200"/>
              </a:spcBef>
              <a:buFont typeface="Wingdings" charset="2"/>
              <a:buChar char="Ø"/>
            </a:pPr>
            <a:r>
              <a:rPr lang="en-US" sz="2400" dirty="0"/>
              <a:t>How recent policies </a:t>
            </a:r>
            <a:r>
              <a:rPr lang="en-US" sz="2400" u="sng" dirty="0"/>
              <a:t>before</a:t>
            </a:r>
            <a:r>
              <a:rPr lang="en-US" sz="2400" dirty="0"/>
              <a:t> the new rule harmed health care and food aid access.</a:t>
            </a:r>
          </a:p>
          <a:p>
            <a:pPr marL="201168" lvl="1" indent="0">
              <a:spcBef>
                <a:spcPts val="1200"/>
              </a:spcBef>
              <a:buNone/>
            </a:pPr>
            <a:r>
              <a:rPr lang="en-US" sz="2800" dirty="0">
                <a:solidFill>
                  <a:srgbClr val="00B0F0"/>
                </a:solidFill>
              </a:rPr>
              <a:t>(* </a:t>
            </a:r>
            <a:r>
              <a:rPr lang="en-US" sz="2600" i="1" dirty="0">
                <a:solidFill>
                  <a:srgbClr val="00B0F0"/>
                </a:solidFill>
              </a:rPr>
              <a:t>Family Glitch news)</a:t>
            </a:r>
          </a:p>
          <a:p>
            <a:pPr marL="0" indent="0">
              <a:buNone/>
            </a:pPr>
            <a:endParaRPr lang="en-US" sz="3200"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1662947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82495A-8056-D645-8720-6E7A4D5BB8B2}"/>
              </a:ext>
            </a:extLst>
          </p:cNvPr>
          <p:cNvSpPr>
            <a:spLocks noGrp="1"/>
          </p:cNvSpPr>
          <p:nvPr>
            <p:ph type="title"/>
          </p:nvPr>
        </p:nvSpPr>
        <p:spPr/>
        <p:txBody>
          <a:bodyPr/>
          <a:lstStyle/>
          <a:p>
            <a:r>
              <a:rPr lang="en-US" b="1" dirty="0">
                <a:solidFill>
                  <a:srgbClr val="0070C0"/>
                </a:solidFill>
                <a:latin typeface="+mn-lt"/>
              </a:rPr>
              <a:t>PTC-Related Rules for Married People Who Have Nonresident Status</a:t>
            </a:r>
          </a:p>
        </p:txBody>
      </p:sp>
      <p:sp>
        <p:nvSpPr>
          <p:cNvPr id="4" name="Content Placeholder 3">
            <a:extLst>
              <a:ext uri="{FF2B5EF4-FFF2-40B4-BE49-F238E27FC236}">
                <a16:creationId xmlns:a16="http://schemas.microsoft.com/office/drawing/2014/main" id="{CC6E08E6-1846-0F4F-A665-B7F7ACE061D8}"/>
              </a:ext>
            </a:extLst>
          </p:cNvPr>
          <p:cNvSpPr>
            <a:spLocks noGrp="1"/>
          </p:cNvSpPr>
          <p:nvPr>
            <p:ph idx="1"/>
          </p:nvPr>
        </p:nvSpPr>
        <p:spPr/>
        <p:txBody>
          <a:bodyPr>
            <a:normAutofit/>
          </a:bodyPr>
          <a:lstStyle/>
          <a:p>
            <a:r>
              <a:rPr lang="en-US" sz="2400" dirty="0"/>
              <a:t>To qualify for PTC, an applicant </a:t>
            </a:r>
            <a:r>
              <a:rPr lang="en-US" sz="2400" dirty="0" smtClean="0"/>
              <a:t>who</a:t>
            </a:r>
            <a:r>
              <a:rPr lang="en-US" sz="2400" dirty="0" smtClean="0"/>
              <a:t> </a:t>
            </a:r>
            <a:r>
              <a:rPr lang="en-US" sz="2400" dirty="0"/>
              <a:t>is married </a:t>
            </a:r>
            <a:r>
              <a:rPr lang="en-US" sz="2400" b="1" dirty="0"/>
              <a:t>must file jointly </a:t>
            </a:r>
            <a:r>
              <a:rPr lang="en-US" sz="2400" dirty="0"/>
              <a:t>with their </a:t>
            </a:r>
            <a:r>
              <a:rPr lang="en-US" sz="2400" dirty="0" smtClean="0"/>
              <a:t>spouse.</a:t>
            </a:r>
            <a:endParaRPr lang="en-US" sz="2400" dirty="0"/>
          </a:p>
          <a:p>
            <a:pPr>
              <a:spcAft>
                <a:spcPts val="1200"/>
              </a:spcAft>
            </a:pPr>
            <a:r>
              <a:rPr lang="en-US" sz="2400" dirty="0"/>
              <a:t>Certain immigrants must file taxes on Form </a:t>
            </a:r>
            <a:r>
              <a:rPr lang="en-US" sz="2400" dirty="0" smtClean="0"/>
              <a:t>1040-NR:</a:t>
            </a:r>
            <a:endParaRPr lang="en-US" sz="2400" dirty="0"/>
          </a:p>
          <a:p>
            <a:pPr marL="578358" lvl="1" indent="-285750">
              <a:spcAft>
                <a:spcPts val="1200"/>
              </a:spcAft>
              <a:buFont typeface="Arial" panose="020B0604020202020204" pitchFamily="34" charset="0"/>
              <a:buChar char="•"/>
            </a:pPr>
            <a:r>
              <a:rPr lang="en-US" sz="2400" dirty="0"/>
              <a:t>Some people who have non-immigrant visas </a:t>
            </a:r>
            <a:r>
              <a:rPr lang="en-US" sz="2400" b="1" dirty="0">
                <a:solidFill>
                  <a:srgbClr val="0070C0"/>
                </a:solidFill>
              </a:rPr>
              <a:t>(often college students who have an F, J, M, or Q visa)</a:t>
            </a:r>
            <a:r>
              <a:rPr lang="en-US" sz="2400" dirty="0"/>
              <a:t> must file taxes on Form 1040-NR because they can’t meet the “substantial presence test” in their first five years in the US</a:t>
            </a:r>
          </a:p>
          <a:p>
            <a:pPr marL="578358" lvl="1" indent="-285750">
              <a:spcAft>
                <a:spcPts val="1200"/>
              </a:spcAft>
              <a:buFont typeface="Arial" panose="020B0604020202020204" pitchFamily="34" charset="0"/>
              <a:buChar char="•"/>
            </a:pPr>
            <a:r>
              <a:rPr lang="en-US" sz="2400" dirty="0"/>
              <a:t>BUT, Form 1040-NR doesn’t allow most people who are married and have nonresident immigration status to file jointly with a </a:t>
            </a:r>
            <a:r>
              <a:rPr lang="en-US" sz="2400" b="1" dirty="0">
                <a:solidFill>
                  <a:srgbClr val="0070C0"/>
                </a:solidFill>
              </a:rPr>
              <a:t>spouse—as a result, they can’t meet the joint filing requirement to claim a PTC</a:t>
            </a:r>
            <a:r>
              <a:rPr lang="en-US" sz="2400" b="1" dirty="0" smtClean="0">
                <a:solidFill>
                  <a:srgbClr val="0070C0"/>
                </a:solidFill>
              </a:rPr>
              <a:t>. </a:t>
            </a:r>
            <a:endParaRPr lang="en-US" sz="2400" b="1" dirty="0">
              <a:solidFill>
                <a:srgbClr val="0070C0"/>
              </a:solidFill>
            </a:endParaRPr>
          </a:p>
        </p:txBody>
      </p:sp>
      <p:sp>
        <p:nvSpPr>
          <p:cNvPr id="2" name="Slide Number Placeholder 1">
            <a:extLst>
              <a:ext uri="{FF2B5EF4-FFF2-40B4-BE49-F238E27FC236}">
                <a16:creationId xmlns:a16="http://schemas.microsoft.com/office/drawing/2014/main" id="{A7A48700-CFD6-174D-907F-CADBC6D07057}"/>
              </a:ext>
            </a:extLst>
          </p:cNvPr>
          <p:cNvSpPr>
            <a:spLocks noGrp="1"/>
          </p:cNvSpPr>
          <p:nvPr>
            <p:ph type="sldNum" sz="quarter" idx="12"/>
          </p:nvPr>
        </p:nvSpPr>
        <p:spPr/>
        <p:txBody>
          <a:bodyPr/>
          <a:lstStyle/>
          <a:p>
            <a:fld id="{D81DA284-B515-486F-9F0E-B077CD7251C9}" type="slidenum">
              <a:rPr lang="en-US" smtClean="0"/>
              <a:t>20</a:t>
            </a:fld>
            <a:endParaRPr lang="en-US"/>
          </a:p>
        </p:txBody>
      </p:sp>
    </p:spTree>
    <p:extLst>
      <p:ext uri="{BB962C8B-B14F-4D97-AF65-F5344CB8AC3E}">
        <p14:creationId xmlns:p14="http://schemas.microsoft.com/office/powerpoint/2010/main" val="1783095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Scenario #3</a:t>
            </a:r>
          </a:p>
        </p:txBody>
      </p:sp>
      <p:pic>
        <p:nvPicPr>
          <p:cNvPr id="13" name="Content Placeholder 1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854"/>
          <a:stretch/>
        </p:blipFill>
        <p:spPr>
          <a:xfrm>
            <a:off x="1205562" y="1947127"/>
            <a:ext cx="4649637" cy="3291188"/>
          </a:xfrm>
        </p:spPr>
      </p:pic>
      <p:sp>
        <p:nvSpPr>
          <p:cNvPr id="6" name="Content Placeholder 5"/>
          <p:cNvSpPr>
            <a:spLocks noGrp="1"/>
          </p:cNvSpPr>
          <p:nvPr>
            <p:ph sz="half" idx="2"/>
          </p:nvPr>
        </p:nvSpPr>
        <p:spPr/>
        <p:txBody>
          <a:bodyPr>
            <a:normAutofit lnSpcReduction="10000"/>
          </a:bodyPr>
          <a:lstStyle/>
          <a:p>
            <a:r>
              <a:rPr lang="en-US" dirty="0"/>
              <a:t>Trevor and Linda live in Houston.</a:t>
            </a:r>
          </a:p>
          <a:p>
            <a:r>
              <a:rPr lang="en-US" dirty="0"/>
              <a:t>He studies at the University and has an F-1 student visa, his wife and children have F-2 visas.</a:t>
            </a:r>
          </a:p>
          <a:p>
            <a:r>
              <a:rPr lang="en-US" dirty="0"/>
              <a:t>He is not working for the university and has no employer offer of coverage.</a:t>
            </a:r>
          </a:p>
          <a:p>
            <a:r>
              <a:rPr lang="en-US" dirty="0"/>
              <a:t>He would like to explore other coverage options before purchasing the student plan from the university.</a:t>
            </a:r>
          </a:p>
          <a:p>
            <a:r>
              <a:rPr lang="en-US" dirty="0"/>
              <a:t>Their family income is 110% of the FPL ($30,525 in 2022). </a:t>
            </a:r>
          </a:p>
          <a:p>
            <a:r>
              <a:rPr lang="en-US" b="1" dirty="0"/>
              <a:t>What are are their coverage options?</a:t>
            </a:r>
          </a:p>
        </p:txBody>
      </p:sp>
      <p:sp>
        <p:nvSpPr>
          <p:cNvPr id="2" name="Slide Number Placeholder 1"/>
          <p:cNvSpPr>
            <a:spLocks noGrp="1"/>
          </p:cNvSpPr>
          <p:nvPr>
            <p:ph type="sldNum" sz="quarter" idx="12"/>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875133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lide Number Placeholder 3">
            <a:extLst>
              <a:ext uri="{FF2B5EF4-FFF2-40B4-BE49-F238E27FC236}">
                <a16:creationId xmlns:a16="http://schemas.microsoft.com/office/drawing/2014/main" id="{2FBFC10D-56F9-9140-BAF2-FC544EF60658}"/>
              </a:ext>
            </a:extLst>
          </p:cNvPr>
          <p:cNvSpPr txBox="1">
            <a:spLocks/>
          </p:cNvSpPr>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E27B79-BD39-42CC-B0A3-09C2ECE82FB5}" type="slidenum">
              <a:rPr lang="en-US" smtClean="0">
                <a:solidFill>
                  <a:prstClr val="black">
                    <a:tint val="75000"/>
                  </a:prstClr>
                </a:solidFill>
              </a:rPr>
              <a:pPr/>
              <a:t>22</a:t>
            </a:fld>
            <a:endParaRPr lang="en-US">
              <a:solidFill>
                <a:prstClr val="black">
                  <a:tint val="75000"/>
                </a:prstClr>
              </a:solidFill>
            </a:endParaRPr>
          </a:p>
        </p:txBody>
      </p:sp>
      <p:sp>
        <p:nvSpPr>
          <p:cNvPr id="171" name="Right Arrow 170">
            <a:extLst>
              <a:ext uri="{FF2B5EF4-FFF2-40B4-BE49-F238E27FC236}">
                <a16:creationId xmlns:a16="http://schemas.microsoft.com/office/drawing/2014/main" id="{B8CE8DA6-28F9-7341-96A4-30000E6C1329}"/>
              </a:ext>
            </a:extLst>
          </p:cNvPr>
          <p:cNvSpPr/>
          <p:nvPr/>
        </p:nvSpPr>
        <p:spPr>
          <a:xfrm>
            <a:off x="5176466" y="3714544"/>
            <a:ext cx="6271269" cy="121174"/>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A6DAFCD8-B4DA-A249-B3BF-8CE6E11024BB}"/>
              </a:ext>
            </a:extLst>
          </p:cNvPr>
          <p:cNvGrpSpPr/>
          <p:nvPr/>
        </p:nvGrpSpPr>
        <p:grpSpPr>
          <a:xfrm>
            <a:off x="5213924" y="4544210"/>
            <a:ext cx="603504" cy="307777"/>
            <a:chOff x="1685104" y="3371533"/>
            <a:chExt cx="601060" cy="307777"/>
          </a:xfrm>
        </p:grpSpPr>
        <p:sp>
          <p:nvSpPr>
            <p:cNvPr id="173" name="Oval 172">
              <a:extLst>
                <a:ext uri="{FF2B5EF4-FFF2-40B4-BE49-F238E27FC236}">
                  <a16:creationId xmlns:a16="http://schemas.microsoft.com/office/drawing/2014/main" id="{102E4E29-13B0-0143-85C1-670D53F80AEA}"/>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74" name="TextBox 173">
              <a:extLst>
                <a:ext uri="{FF2B5EF4-FFF2-40B4-BE49-F238E27FC236}">
                  <a16:creationId xmlns:a16="http://schemas.microsoft.com/office/drawing/2014/main" id="{7D0FD285-3432-5649-AFF7-515B35561A6F}"/>
                </a:ext>
              </a:extLst>
            </p:cNvPr>
            <p:cNvSpPr txBox="1"/>
            <p:nvPr/>
          </p:nvSpPr>
          <p:spPr>
            <a:xfrm>
              <a:off x="1685104" y="3371533"/>
              <a:ext cx="601060" cy="307777"/>
            </a:xfrm>
            <a:prstGeom prst="rect">
              <a:avLst/>
            </a:prstGeom>
            <a:noFill/>
          </p:spPr>
          <p:txBody>
            <a:bodyPr wrap="square" rtlCol="0">
              <a:spAutoFit/>
            </a:bodyPr>
            <a:lstStyle/>
            <a:p>
              <a:pPr algn="ctr"/>
              <a:r>
                <a:rPr lang="en-US" sz="1400" dirty="0"/>
                <a:t>Kid</a:t>
              </a:r>
              <a:endParaRPr lang="en-US" dirty="0"/>
            </a:p>
          </p:txBody>
        </p:sp>
      </p:grpSp>
      <p:grpSp>
        <p:nvGrpSpPr>
          <p:cNvPr id="175" name="Group 174">
            <a:extLst>
              <a:ext uri="{FF2B5EF4-FFF2-40B4-BE49-F238E27FC236}">
                <a16:creationId xmlns:a16="http://schemas.microsoft.com/office/drawing/2014/main" id="{A591F59D-55DA-3B47-A5D6-00543C926135}"/>
              </a:ext>
            </a:extLst>
          </p:cNvPr>
          <p:cNvGrpSpPr/>
          <p:nvPr/>
        </p:nvGrpSpPr>
        <p:grpSpPr>
          <a:xfrm>
            <a:off x="9902312" y="4495618"/>
            <a:ext cx="603504" cy="307777"/>
            <a:chOff x="1685104" y="3371533"/>
            <a:chExt cx="601060" cy="307777"/>
          </a:xfrm>
        </p:grpSpPr>
        <p:sp>
          <p:nvSpPr>
            <p:cNvPr id="176" name="Oval 175">
              <a:extLst>
                <a:ext uri="{FF2B5EF4-FFF2-40B4-BE49-F238E27FC236}">
                  <a16:creationId xmlns:a16="http://schemas.microsoft.com/office/drawing/2014/main" id="{34110EEB-BFEC-4842-9E3D-F02DACD06AB1}"/>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77" name="TextBox 176">
              <a:extLst>
                <a:ext uri="{FF2B5EF4-FFF2-40B4-BE49-F238E27FC236}">
                  <a16:creationId xmlns:a16="http://schemas.microsoft.com/office/drawing/2014/main" id="{50C03047-320B-5F47-B817-02CB37D29121}"/>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Dad</a:t>
              </a:r>
              <a:endParaRPr lang="en-US" b="1" dirty="0"/>
            </a:p>
          </p:txBody>
        </p:sp>
      </p:grpSp>
      <p:grpSp>
        <p:nvGrpSpPr>
          <p:cNvPr id="178" name="Group 177">
            <a:extLst>
              <a:ext uri="{FF2B5EF4-FFF2-40B4-BE49-F238E27FC236}">
                <a16:creationId xmlns:a16="http://schemas.microsoft.com/office/drawing/2014/main" id="{6001246D-49EB-8B48-A4A0-D68A2355383B}"/>
              </a:ext>
            </a:extLst>
          </p:cNvPr>
          <p:cNvGrpSpPr/>
          <p:nvPr/>
        </p:nvGrpSpPr>
        <p:grpSpPr>
          <a:xfrm>
            <a:off x="10528315" y="4495618"/>
            <a:ext cx="603504" cy="307777"/>
            <a:chOff x="1685104" y="3371533"/>
            <a:chExt cx="601060" cy="307777"/>
          </a:xfrm>
        </p:grpSpPr>
        <p:sp>
          <p:nvSpPr>
            <p:cNvPr id="179" name="Oval 178">
              <a:extLst>
                <a:ext uri="{FF2B5EF4-FFF2-40B4-BE49-F238E27FC236}">
                  <a16:creationId xmlns:a16="http://schemas.microsoft.com/office/drawing/2014/main" id="{CF604BD5-1698-024E-8606-639595B0E8AA}"/>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0" name="TextBox 179">
              <a:extLst>
                <a:ext uri="{FF2B5EF4-FFF2-40B4-BE49-F238E27FC236}">
                  <a16:creationId xmlns:a16="http://schemas.microsoft.com/office/drawing/2014/main" id="{AFFC778D-1567-AD4A-8585-CF3127A09576}"/>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Mom</a:t>
              </a:r>
              <a:endParaRPr lang="en-US" b="1" dirty="0"/>
            </a:p>
          </p:txBody>
        </p:sp>
      </p:grpSp>
      <p:grpSp>
        <p:nvGrpSpPr>
          <p:cNvPr id="181" name="Group 180">
            <a:extLst>
              <a:ext uri="{FF2B5EF4-FFF2-40B4-BE49-F238E27FC236}">
                <a16:creationId xmlns:a16="http://schemas.microsoft.com/office/drawing/2014/main" id="{31C50362-B0FB-FE4B-B449-950D7ADC098E}"/>
              </a:ext>
            </a:extLst>
          </p:cNvPr>
          <p:cNvGrpSpPr/>
          <p:nvPr/>
        </p:nvGrpSpPr>
        <p:grpSpPr>
          <a:xfrm>
            <a:off x="5580944" y="4532656"/>
            <a:ext cx="603504" cy="307777"/>
            <a:chOff x="1685104" y="3371533"/>
            <a:chExt cx="601060" cy="307777"/>
          </a:xfrm>
        </p:grpSpPr>
        <p:sp>
          <p:nvSpPr>
            <p:cNvPr id="182" name="Oval 181">
              <a:extLst>
                <a:ext uri="{FF2B5EF4-FFF2-40B4-BE49-F238E27FC236}">
                  <a16:creationId xmlns:a16="http://schemas.microsoft.com/office/drawing/2014/main" id="{134FD585-7EE5-F740-A97F-61768DDD9730}"/>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3" name="TextBox 182">
              <a:extLst>
                <a:ext uri="{FF2B5EF4-FFF2-40B4-BE49-F238E27FC236}">
                  <a16:creationId xmlns:a16="http://schemas.microsoft.com/office/drawing/2014/main" id="{55BE4393-74CE-F94B-9245-D15470B223CD}"/>
                </a:ext>
              </a:extLst>
            </p:cNvPr>
            <p:cNvSpPr txBox="1"/>
            <p:nvPr/>
          </p:nvSpPr>
          <p:spPr>
            <a:xfrm>
              <a:off x="1685104" y="3371533"/>
              <a:ext cx="601060" cy="307777"/>
            </a:xfrm>
            <a:prstGeom prst="rect">
              <a:avLst/>
            </a:prstGeom>
            <a:noFill/>
          </p:spPr>
          <p:txBody>
            <a:bodyPr wrap="square" rtlCol="0">
              <a:spAutoFit/>
            </a:bodyPr>
            <a:lstStyle/>
            <a:p>
              <a:pPr algn="ctr"/>
              <a:r>
                <a:rPr lang="en-US" sz="1400" dirty="0"/>
                <a:t>Kid</a:t>
              </a:r>
              <a:endParaRPr lang="en-US" dirty="0"/>
            </a:p>
          </p:txBody>
        </p:sp>
      </p:grpSp>
      <p:sp>
        <p:nvSpPr>
          <p:cNvPr id="184" name="TextBox 183">
            <a:extLst>
              <a:ext uri="{FF2B5EF4-FFF2-40B4-BE49-F238E27FC236}">
                <a16:creationId xmlns:a16="http://schemas.microsoft.com/office/drawing/2014/main" id="{914A8142-6467-BE4F-BD6A-44084B7CBB6B}"/>
              </a:ext>
            </a:extLst>
          </p:cNvPr>
          <p:cNvSpPr txBox="1"/>
          <p:nvPr/>
        </p:nvSpPr>
        <p:spPr>
          <a:xfrm>
            <a:off x="4383784" y="6511141"/>
            <a:ext cx="4891261" cy="261610"/>
          </a:xfrm>
          <a:prstGeom prst="rect">
            <a:avLst/>
          </a:prstGeom>
          <a:noFill/>
        </p:spPr>
        <p:txBody>
          <a:bodyPr wrap="square" rtlCol="0">
            <a:spAutoFit/>
          </a:bodyPr>
          <a:lstStyle/>
          <a:p>
            <a:r>
              <a:rPr lang="en-US" sz="1050" i="1" dirty="0">
                <a:solidFill>
                  <a:prstClr val="black"/>
                </a:solidFill>
              </a:rPr>
              <a:t>Note: Income amount based on 2022 FPL levels for a family of four</a:t>
            </a:r>
            <a:r>
              <a:rPr lang="en-US" sz="1100" i="1" dirty="0">
                <a:solidFill>
                  <a:prstClr val="black"/>
                </a:solidFill>
              </a:rPr>
              <a:t>.</a:t>
            </a:r>
          </a:p>
        </p:txBody>
      </p:sp>
      <p:sp>
        <p:nvSpPr>
          <p:cNvPr id="185" name="TextBox 184">
            <a:extLst>
              <a:ext uri="{FF2B5EF4-FFF2-40B4-BE49-F238E27FC236}">
                <a16:creationId xmlns:a16="http://schemas.microsoft.com/office/drawing/2014/main" id="{3C50213F-C450-C249-8C16-ED9FB1148BDE}"/>
              </a:ext>
            </a:extLst>
          </p:cNvPr>
          <p:cNvSpPr txBox="1"/>
          <p:nvPr/>
        </p:nvSpPr>
        <p:spPr>
          <a:xfrm>
            <a:off x="3824040" y="4222183"/>
            <a:ext cx="1119489" cy="466153"/>
          </a:xfrm>
          <a:prstGeom prst="rect">
            <a:avLst/>
          </a:prstGeom>
          <a:noFill/>
        </p:spPr>
        <p:txBody>
          <a:bodyPr wrap="square" rtlCol="0">
            <a:spAutoFit/>
          </a:bodyPr>
          <a:lstStyle/>
          <a:p>
            <a:pPr algn="r">
              <a:lnSpc>
                <a:spcPts val="1500"/>
              </a:lnSpc>
            </a:pPr>
            <a:r>
              <a:rPr lang="en-US" sz="1600" dirty="0">
                <a:solidFill>
                  <a:prstClr val="black"/>
                </a:solidFill>
              </a:rPr>
              <a:t>100% FPL </a:t>
            </a:r>
            <a:r>
              <a:rPr lang="en-US" sz="1100" i="1" dirty="0">
                <a:solidFill>
                  <a:prstClr val="black"/>
                </a:solidFill>
              </a:rPr>
              <a:t>$27,750/</a:t>
            </a:r>
            <a:r>
              <a:rPr lang="en-US" sz="1100" i="1" dirty="0" err="1">
                <a:solidFill>
                  <a:prstClr val="black"/>
                </a:solidFill>
              </a:rPr>
              <a:t>yr</a:t>
            </a:r>
            <a:endParaRPr lang="en-US" sz="1100" i="1" dirty="0">
              <a:solidFill>
                <a:prstClr val="black"/>
              </a:solidFill>
            </a:endParaRPr>
          </a:p>
        </p:txBody>
      </p:sp>
      <p:grpSp>
        <p:nvGrpSpPr>
          <p:cNvPr id="186" name="Group 185">
            <a:extLst>
              <a:ext uri="{FF2B5EF4-FFF2-40B4-BE49-F238E27FC236}">
                <a16:creationId xmlns:a16="http://schemas.microsoft.com/office/drawing/2014/main" id="{EB6F2E55-8323-6847-932A-FED98D0B328A}"/>
              </a:ext>
            </a:extLst>
          </p:cNvPr>
          <p:cNvGrpSpPr/>
          <p:nvPr/>
        </p:nvGrpSpPr>
        <p:grpSpPr>
          <a:xfrm>
            <a:off x="3485646" y="44667"/>
            <a:ext cx="8114493" cy="6333618"/>
            <a:chOff x="4589861" y="675507"/>
            <a:chExt cx="7163749" cy="5859841"/>
          </a:xfrm>
        </p:grpSpPr>
        <p:grpSp>
          <p:nvGrpSpPr>
            <p:cNvPr id="187" name="Group 186">
              <a:extLst>
                <a:ext uri="{FF2B5EF4-FFF2-40B4-BE49-F238E27FC236}">
                  <a16:creationId xmlns:a16="http://schemas.microsoft.com/office/drawing/2014/main" id="{97E2A564-5B16-E74E-930D-007B4E835FDF}"/>
                </a:ext>
              </a:extLst>
            </p:cNvPr>
            <p:cNvGrpSpPr/>
            <p:nvPr/>
          </p:nvGrpSpPr>
          <p:grpSpPr>
            <a:xfrm>
              <a:off x="4589861" y="675507"/>
              <a:ext cx="7163749" cy="5185464"/>
              <a:chOff x="4589861" y="675507"/>
              <a:chExt cx="7163749" cy="5185464"/>
            </a:xfrm>
          </p:grpSpPr>
          <p:cxnSp>
            <p:nvCxnSpPr>
              <p:cNvPr id="190" name="Straight Connector 189">
                <a:extLst>
                  <a:ext uri="{FF2B5EF4-FFF2-40B4-BE49-F238E27FC236}">
                    <a16:creationId xmlns:a16="http://schemas.microsoft.com/office/drawing/2014/main" id="{AE81E927-3EF2-4E4A-A50F-E19E4FEDA654}"/>
                  </a:ext>
                </a:extLst>
              </p:cNvPr>
              <p:cNvCxnSpPr/>
              <p:nvPr/>
            </p:nvCxnSpPr>
            <p:spPr>
              <a:xfrm>
                <a:off x="5797434" y="4169320"/>
                <a:ext cx="479978" cy="1"/>
              </a:xfrm>
              <a:prstGeom prst="line">
                <a:avLst/>
              </a:prstGeom>
            </p:spPr>
            <p:style>
              <a:lnRef idx="2">
                <a:schemeClr val="accent5"/>
              </a:lnRef>
              <a:fillRef idx="0">
                <a:schemeClr val="accent5"/>
              </a:fillRef>
              <a:effectRef idx="1">
                <a:schemeClr val="accent5"/>
              </a:effectRef>
              <a:fontRef idx="minor">
                <a:schemeClr val="tx1"/>
              </a:fontRef>
            </p:style>
          </p:cxnSp>
          <p:cxnSp>
            <p:nvCxnSpPr>
              <p:cNvPr id="191" name="Straight Connector 190">
                <a:extLst>
                  <a:ext uri="{FF2B5EF4-FFF2-40B4-BE49-F238E27FC236}">
                    <a16:creationId xmlns:a16="http://schemas.microsoft.com/office/drawing/2014/main" id="{06FF7AAB-793B-3843-8F20-515CEFC14B1D}"/>
                  </a:ext>
                </a:extLst>
              </p:cNvPr>
              <p:cNvCxnSpPr/>
              <p:nvPr/>
            </p:nvCxnSpPr>
            <p:spPr>
              <a:xfrm>
                <a:off x="5797434" y="4658932"/>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192" name="Group 191">
                <a:extLst>
                  <a:ext uri="{FF2B5EF4-FFF2-40B4-BE49-F238E27FC236}">
                    <a16:creationId xmlns:a16="http://schemas.microsoft.com/office/drawing/2014/main" id="{21C50ED4-952F-F34D-A814-E9CA6A3EEC54}"/>
                  </a:ext>
                </a:extLst>
              </p:cNvPr>
              <p:cNvGrpSpPr/>
              <p:nvPr/>
            </p:nvGrpSpPr>
            <p:grpSpPr>
              <a:xfrm>
                <a:off x="4589861" y="675507"/>
                <a:ext cx="7163749" cy="5185464"/>
                <a:chOff x="2516706" y="1672536"/>
                <a:chExt cx="7163749" cy="5185464"/>
              </a:xfrm>
            </p:grpSpPr>
            <p:grpSp>
              <p:nvGrpSpPr>
                <p:cNvPr id="193" name="Group 192">
                  <a:extLst>
                    <a:ext uri="{FF2B5EF4-FFF2-40B4-BE49-F238E27FC236}">
                      <a16:creationId xmlns:a16="http://schemas.microsoft.com/office/drawing/2014/main" id="{CC9C3D32-03B4-6147-AA58-A9B4529310A9}"/>
                    </a:ext>
                  </a:extLst>
                </p:cNvPr>
                <p:cNvGrpSpPr/>
                <p:nvPr/>
              </p:nvGrpSpPr>
              <p:grpSpPr>
                <a:xfrm>
                  <a:off x="2516706" y="1672536"/>
                  <a:ext cx="7163749" cy="5185464"/>
                  <a:chOff x="2516706" y="1672536"/>
                  <a:chExt cx="7163749" cy="5185464"/>
                </a:xfrm>
              </p:grpSpPr>
              <p:cxnSp>
                <p:nvCxnSpPr>
                  <p:cNvPr id="195" name="Straight Connector 194">
                    <a:extLst>
                      <a:ext uri="{FF2B5EF4-FFF2-40B4-BE49-F238E27FC236}">
                        <a16:creationId xmlns:a16="http://schemas.microsoft.com/office/drawing/2014/main" id="{71F8F1AE-5582-BA43-B55F-0FCDDA97FB7A}"/>
                      </a:ext>
                    </a:extLst>
                  </p:cNvPr>
                  <p:cNvCxnSpPr/>
                  <p:nvPr/>
                </p:nvCxnSpPr>
                <p:spPr>
                  <a:xfrm>
                    <a:off x="3663985" y="1905350"/>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196" name="Group 195">
                    <a:extLst>
                      <a:ext uri="{FF2B5EF4-FFF2-40B4-BE49-F238E27FC236}">
                        <a16:creationId xmlns:a16="http://schemas.microsoft.com/office/drawing/2014/main" id="{FC391B42-A6C1-AE46-A0C4-D504E88353DC}"/>
                      </a:ext>
                    </a:extLst>
                  </p:cNvPr>
                  <p:cNvGrpSpPr/>
                  <p:nvPr/>
                </p:nvGrpSpPr>
                <p:grpSpPr>
                  <a:xfrm>
                    <a:off x="2516706" y="1672536"/>
                    <a:ext cx="7163749" cy="5185464"/>
                    <a:chOff x="2141556" y="1191492"/>
                    <a:chExt cx="7163749" cy="5185464"/>
                  </a:xfrm>
                </p:grpSpPr>
                <p:sp>
                  <p:nvSpPr>
                    <p:cNvPr id="197" name="TextBox 196">
                      <a:extLst>
                        <a:ext uri="{FF2B5EF4-FFF2-40B4-BE49-F238E27FC236}">
                          <a16:creationId xmlns:a16="http://schemas.microsoft.com/office/drawing/2014/main" id="{56E7833C-B539-EB4C-98C2-E7636B2132AB}"/>
                        </a:ext>
                      </a:extLst>
                    </p:cNvPr>
                    <p:cNvSpPr txBox="1"/>
                    <p:nvPr/>
                  </p:nvSpPr>
                  <p:spPr>
                    <a:xfrm>
                      <a:off x="2145266" y="1330990"/>
                      <a:ext cx="1228437" cy="441369"/>
                    </a:xfrm>
                    <a:prstGeom prst="rect">
                      <a:avLst/>
                    </a:prstGeom>
                    <a:noFill/>
                  </p:spPr>
                  <p:txBody>
                    <a:bodyPr wrap="square" rtlCol="0">
                      <a:spAutoFit/>
                    </a:bodyPr>
                    <a:lstStyle/>
                    <a:p>
                      <a:pPr algn="r">
                        <a:lnSpc>
                          <a:spcPts val="1500"/>
                        </a:lnSpc>
                      </a:pPr>
                      <a:r>
                        <a:rPr lang="en-US" sz="1600" dirty="0">
                          <a:solidFill>
                            <a:prstClr val="black"/>
                          </a:solidFill>
                        </a:rPr>
                        <a:t>400% FPL</a:t>
                      </a:r>
                    </a:p>
                    <a:p>
                      <a:pPr algn="r">
                        <a:lnSpc>
                          <a:spcPts val="1500"/>
                        </a:lnSpc>
                      </a:pPr>
                      <a:r>
                        <a:rPr lang="en-US" sz="1100" i="1" dirty="0">
                          <a:solidFill>
                            <a:prstClr val="black"/>
                          </a:solidFill>
                        </a:rPr>
                        <a:t>$111,000/</a:t>
                      </a:r>
                      <a:r>
                        <a:rPr lang="en-US" sz="1100" i="1" dirty="0" err="1">
                          <a:solidFill>
                            <a:prstClr val="black"/>
                          </a:solidFill>
                        </a:rPr>
                        <a:t>yr</a:t>
                      </a:r>
                      <a:r>
                        <a:rPr lang="en-US" sz="1100" i="1" dirty="0">
                          <a:solidFill>
                            <a:prstClr val="black"/>
                          </a:solidFill>
                        </a:rPr>
                        <a:t> </a:t>
                      </a:r>
                    </a:p>
                  </p:txBody>
                </p:sp>
                <p:grpSp>
                  <p:nvGrpSpPr>
                    <p:cNvPr id="198" name="Group 197">
                      <a:extLst>
                        <a:ext uri="{FF2B5EF4-FFF2-40B4-BE49-F238E27FC236}">
                          <a16:creationId xmlns:a16="http://schemas.microsoft.com/office/drawing/2014/main" id="{BCF2D4D6-4814-1E49-8BB4-A88CBD49EA37}"/>
                        </a:ext>
                      </a:extLst>
                    </p:cNvPr>
                    <p:cNvGrpSpPr/>
                    <p:nvPr/>
                  </p:nvGrpSpPr>
                  <p:grpSpPr>
                    <a:xfrm>
                      <a:off x="2141556" y="1191492"/>
                      <a:ext cx="7163749" cy="5185464"/>
                      <a:chOff x="1323047" y="1277394"/>
                      <a:chExt cx="7163749" cy="5185464"/>
                    </a:xfrm>
                  </p:grpSpPr>
                  <p:grpSp>
                    <p:nvGrpSpPr>
                      <p:cNvPr id="199" name="Group 198">
                        <a:extLst>
                          <a:ext uri="{FF2B5EF4-FFF2-40B4-BE49-F238E27FC236}">
                            <a16:creationId xmlns:a16="http://schemas.microsoft.com/office/drawing/2014/main" id="{C1103695-96E0-E74D-B793-7C5D1A00BD57}"/>
                          </a:ext>
                        </a:extLst>
                      </p:cNvPr>
                      <p:cNvGrpSpPr/>
                      <p:nvPr/>
                    </p:nvGrpSpPr>
                    <p:grpSpPr>
                      <a:xfrm>
                        <a:off x="1430293" y="3131664"/>
                        <a:ext cx="1600103" cy="447005"/>
                        <a:chOff x="1407603" y="5475360"/>
                        <a:chExt cx="1600103" cy="447005"/>
                      </a:xfrm>
                    </p:grpSpPr>
                    <p:cxnSp>
                      <p:nvCxnSpPr>
                        <p:cNvPr id="212" name="Straight Connector 211">
                          <a:extLst>
                            <a:ext uri="{FF2B5EF4-FFF2-40B4-BE49-F238E27FC236}">
                              <a16:creationId xmlns:a16="http://schemas.microsoft.com/office/drawing/2014/main" id="{9D4114C9-BB20-2945-9B3F-A77939EBD4BB}"/>
                            </a:ext>
                          </a:extLst>
                        </p:cNvPr>
                        <p:cNvCxnSpPr/>
                        <p:nvPr/>
                      </p:nvCxnSpPr>
                      <p:spPr>
                        <a:xfrm>
                          <a:off x="2527728" y="5624259"/>
                          <a:ext cx="479978" cy="1"/>
                        </a:xfrm>
                        <a:prstGeom prst="line">
                          <a:avLst/>
                        </a:prstGeom>
                      </p:spPr>
                      <p:style>
                        <a:lnRef idx="2">
                          <a:schemeClr val="accent5"/>
                        </a:lnRef>
                        <a:fillRef idx="0">
                          <a:schemeClr val="accent5"/>
                        </a:fillRef>
                        <a:effectRef idx="1">
                          <a:schemeClr val="accent5"/>
                        </a:effectRef>
                        <a:fontRef idx="minor">
                          <a:schemeClr val="tx1"/>
                        </a:fontRef>
                      </p:style>
                    </p:cxnSp>
                    <p:sp>
                      <p:nvSpPr>
                        <p:cNvPr id="213" name="TextBox 212">
                          <a:extLst>
                            <a:ext uri="{FF2B5EF4-FFF2-40B4-BE49-F238E27FC236}">
                              <a16:creationId xmlns:a16="http://schemas.microsoft.com/office/drawing/2014/main" id="{83E164BA-143A-7F42-908D-9EEFCF3AC994}"/>
                            </a:ext>
                          </a:extLst>
                        </p:cNvPr>
                        <p:cNvSpPr txBox="1"/>
                        <p:nvPr/>
                      </p:nvSpPr>
                      <p:spPr>
                        <a:xfrm>
                          <a:off x="1407603" y="5475360"/>
                          <a:ext cx="1109228" cy="447005"/>
                        </a:xfrm>
                        <a:prstGeom prst="rect">
                          <a:avLst/>
                        </a:prstGeom>
                        <a:noFill/>
                      </p:spPr>
                      <p:txBody>
                        <a:bodyPr wrap="square" rtlCol="0">
                          <a:spAutoFit/>
                        </a:bodyPr>
                        <a:lstStyle/>
                        <a:p>
                          <a:pPr algn="r">
                            <a:lnSpc>
                              <a:spcPts val="1500"/>
                            </a:lnSpc>
                          </a:pPr>
                          <a:r>
                            <a:rPr lang="en-US" sz="1600" dirty="0">
                              <a:solidFill>
                                <a:prstClr val="black"/>
                              </a:solidFill>
                            </a:rPr>
                            <a:t>250% FPL</a:t>
                          </a:r>
                        </a:p>
                        <a:p>
                          <a:pPr algn="r">
                            <a:lnSpc>
                              <a:spcPts val="1500"/>
                            </a:lnSpc>
                          </a:pPr>
                          <a:r>
                            <a:rPr lang="en-US" sz="1100" i="1" dirty="0">
                              <a:solidFill>
                                <a:prstClr val="black"/>
                              </a:solidFill>
                            </a:rPr>
                            <a:t>$69,375/</a:t>
                          </a:r>
                          <a:r>
                            <a:rPr lang="en-US" sz="1100" i="1" dirty="0" err="1">
                              <a:solidFill>
                                <a:prstClr val="black"/>
                              </a:solidFill>
                            </a:rPr>
                            <a:t>yr</a:t>
                          </a:r>
                          <a:r>
                            <a:rPr lang="en-US" sz="1600" dirty="0">
                              <a:solidFill>
                                <a:prstClr val="black"/>
                              </a:solidFill>
                            </a:rPr>
                            <a:t>  </a:t>
                          </a:r>
                        </a:p>
                      </p:txBody>
                    </p:sp>
                  </p:grpSp>
                  <p:grpSp>
                    <p:nvGrpSpPr>
                      <p:cNvPr id="200" name="Group 199">
                        <a:extLst>
                          <a:ext uri="{FF2B5EF4-FFF2-40B4-BE49-F238E27FC236}">
                            <a16:creationId xmlns:a16="http://schemas.microsoft.com/office/drawing/2014/main" id="{F8B30BC7-59E6-EA42-8F2C-53765441DA74}"/>
                          </a:ext>
                        </a:extLst>
                      </p:cNvPr>
                      <p:cNvGrpSpPr/>
                      <p:nvPr/>
                    </p:nvGrpSpPr>
                    <p:grpSpPr>
                      <a:xfrm>
                        <a:off x="1323047" y="3853169"/>
                        <a:ext cx="1696452" cy="441369"/>
                        <a:chOff x="1323047" y="4770342"/>
                        <a:chExt cx="1696452" cy="441369"/>
                      </a:xfrm>
                    </p:grpSpPr>
                    <p:sp>
                      <p:nvSpPr>
                        <p:cNvPr id="210" name="TextBox 209">
                          <a:extLst>
                            <a:ext uri="{FF2B5EF4-FFF2-40B4-BE49-F238E27FC236}">
                              <a16:creationId xmlns:a16="http://schemas.microsoft.com/office/drawing/2014/main" id="{8C3438FF-1CDA-B84A-A704-3D91FD93ACE2}"/>
                            </a:ext>
                          </a:extLst>
                        </p:cNvPr>
                        <p:cNvSpPr txBox="1"/>
                        <p:nvPr/>
                      </p:nvSpPr>
                      <p:spPr>
                        <a:xfrm>
                          <a:off x="1323047" y="4770342"/>
                          <a:ext cx="1228437" cy="441369"/>
                        </a:xfrm>
                        <a:prstGeom prst="rect">
                          <a:avLst/>
                        </a:prstGeom>
                        <a:noFill/>
                      </p:spPr>
                      <p:txBody>
                        <a:bodyPr wrap="square" rtlCol="0">
                          <a:spAutoFit/>
                        </a:bodyPr>
                        <a:lstStyle/>
                        <a:p>
                          <a:pPr algn="r">
                            <a:lnSpc>
                              <a:spcPts val="1500"/>
                            </a:lnSpc>
                          </a:pPr>
                          <a:r>
                            <a:rPr lang="en-US" sz="1600" dirty="0">
                              <a:solidFill>
                                <a:prstClr val="black"/>
                              </a:solidFill>
                            </a:rPr>
                            <a:t>206% FPL</a:t>
                          </a:r>
                        </a:p>
                        <a:p>
                          <a:pPr algn="r">
                            <a:lnSpc>
                              <a:spcPts val="1500"/>
                            </a:lnSpc>
                          </a:pPr>
                          <a:r>
                            <a:rPr lang="en-US" sz="1100" i="1" dirty="0">
                              <a:solidFill>
                                <a:prstClr val="black"/>
                              </a:solidFill>
                            </a:rPr>
                            <a:t>$57,165/</a:t>
                          </a:r>
                          <a:r>
                            <a:rPr lang="en-US" sz="1100" i="1" dirty="0" err="1">
                              <a:solidFill>
                                <a:prstClr val="black"/>
                              </a:solidFill>
                            </a:rPr>
                            <a:t>yr</a:t>
                          </a:r>
                          <a:endParaRPr lang="en-US" sz="1600" dirty="0">
                            <a:solidFill>
                              <a:prstClr val="black"/>
                            </a:solidFill>
                          </a:endParaRPr>
                        </a:p>
                      </p:txBody>
                    </p:sp>
                    <p:cxnSp>
                      <p:nvCxnSpPr>
                        <p:cNvPr id="211" name="Straight Connector 210">
                          <a:extLst>
                            <a:ext uri="{FF2B5EF4-FFF2-40B4-BE49-F238E27FC236}">
                              <a16:creationId xmlns:a16="http://schemas.microsoft.com/office/drawing/2014/main" id="{CCB7C357-DE6B-3241-B185-0ABD1966F95D}"/>
                            </a:ext>
                          </a:extLst>
                        </p:cNvPr>
                        <p:cNvCxnSpPr/>
                        <p:nvPr/>
                      </p:nvCxnSpPr>
                      <p:spPr>
                        <a:xfrm>
                          <a:off x="2539521" y="4882670"/>
                          <a:ext cx="479978" cy="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201" name="Group 200">
                        <a:extLst>
                          <a:ext uri="{FF2B5EF4-FFF2-40B4-BE49-F238E27FC236}">
                            <a16:creationId xmlns:a16="http://schemas.microsoft.com/office/drawing/2014/main" id="{F7D0C501-58E2-7A48-8B5F-EE8813A0A2E3}"/>
                          </a:ext>
                        </a:extLst>
                      </p:cNvPr>
                      <p:cNvGrpSpPr/>
                      <p:nvPr/>
                    </p:nvGrpSpPr>
                    <p:grpSpPr>
                      <a:xfrm>
                        <a:off x="2937870" y="1497211"/>
                        <a:ext cx="5548926" cy="4965646"/>
                        <a:chOff x="2891688" y="1250461"/>
                        <a:chExt cx="5548926" cy="4965646"/>
                      </a:xfrm>
                    </p:grpSpPr>
                    <p:sp>
                      <p:nvSpPr>
                        <p:cNvPr id="204" name="Rectangle 203">
                          <a:extLst>
                            <a:ext uri="{FF2B5EF4-FFF2-40B4-BE49-F238E27FC236}">
                              <a16:creationId xmlns:a16="http://schemas.microsoft.com/office/drawing/2014/main" id="{77F26388-C9CD-E64D-BB6D-07B935E4FDF5}"/>
                            </a:ext>
                          </a:extLst>
                        </p:cNvPr>
                        <p:cNvSpPr/>
                        <p:nvPr/>
                      </p:nvSpPr>
                      <p:spPr>
                        <a:xfrm>
                          <a:off x="2891694" y="1250461"/>
                          <a:ext cx="5548920" cy="181129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i="1" dirty="0">
                            <a:solidFill>
                              <a:srgbClr val="002060"/>
                            </a:solidFill>
                          </a:endParaRPr>
                        </a:p>
                      </p:txBody>
                    </p:sp>
                    <p:sp>
                      <p:nvSpPr>
                        <p:cNvPr id="205" name="L-Shape 204">
                          <a:extLst>
                            <a:ext uri="{FF2B5EF4-FFF2-40B4-BE49-F238E27FC236}">
                              <a16:creationId xmlns:a16="http://schemas.microsoft.com/office/drawing/2014/main" id="{0E7F0160-8BF6-324F-A38F-FCB3767C8139}"/>
                            </a:ext>
                          </a:extLst>
                        </p:cNvPr>
                        <p:cNvSpPr/>
                        <p:nvPr/>
                      </p:nvSpPr>
                      <p:spPr>
                        <a:xfrm rot="10800000">
                          <a:off x="2891691" y="3052707"/>
                          <a:ext cx="5548920" cy="3163400"/>
                        </a:xfrm>
                        <a:prstGeom prst="corner">
                          <a:avLst>
                            <a:gd name="adj1" fmla="val 36039"/>
                            <a:gd name="adj2" fmla="val 164983"/>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i="1" dirty="0">
                            <a:solidFill>
                              <a:prstClr val="white"/>
                            </a:solidFill>
                          </a:endParaRPr>
                        </a:p>
                      </p:txBody>
                    </p:sp>
                    <p:sp>
                      <p:nvSpPr>
                        <p:cNvPr id="206" name="Rectangle 205">
                          <a:extLst>
                            <a:ext uri="{FF2B5EF4-FFF2-40B4-BE49-F238E27FC236}">
                              <a16:creationId xmlns:a16="http://schemas.microsoft.com/office/drawing/2014/main" id="{90A3A9B4-384F-A844-94D5-701144300D6F}"/>
                            </a:ext>
                          </a:extLst>
                        </p:cNvPr>
                        <p:cNvSpPr/>
                        <p:nvPr/>
                      </p:nvSpPr>
                      <p:spPr>
                        <a:xfrm>
                          <a:off x="2891693" y="4502817"/>
                          <a:ext cx="2409433" cy="1707351"/>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Medicaid</a:t>
                          </a:r>
                        </a:p>
                      </p:txBody>
                    </p:sp>
                    <p:sp>
                      <p:nvSpPr>
                        <p:cNvPr id="207" name="Rectangle 206">
                          <a:extLst>
                            <a:ext uri="{FF2B5EF4-FFF2-40B4-BE49-F238E27FC236}">
                              <a16:creationId xmlns:a16="http://schemas.microsoft.com/office/drawing/2014/main" id="{F004AA07-23C9-2F4A-A199-EEF676AA8768}"/>
                            </a:ext>
                          </a:extLst>
                        </p:cNvPr>
                        <p:cNvSpPr/>
                        <p:nvPr/>
                      </p:nvSpPr>
                      <p:spPr>
                        <a:xfrm>
                          <a:off x="5301125" y="4908562"/>
                          <a:ext cx="1674409" cy="1274602"/>
                        </a:xfrm>
                        <a:prstGeom prst="rect">
                          <a:avLst/>
                        </a:prstGeom>
                        <a:pattFill prst="ltUpDiag">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Coverage Gap</a:t>
                          </a:r>
                        </a:p>
                      </p:txBody>
                    </p:sp>
                    <p:sp>
                      <p:nvSpPr>
                        <p:cNvPr id="208" name="Rectangle 207">
                          <a:extLst>
                            <a:ext uri="{FF2B5EF4-FFF2-40B4-BE49-F238E27FC236}">
                              <a16:creationId xmlns:a16="http://schemas.microsoft.com/office/drawing/2014/main" id="{46A22E35-C474-004D-BF2C-DE6EA69653DB}"/>
                            </a:ext>
                          </a:extLst>
                        </p:cNvPr>
                        <p:cNvSpPr/>
                        <p:nvPr/>
                      </p:nvSpPr>
                      <p:spPr>
                        <a:xfrm>
                          <a:off x="2891688" y="3737644"/>
                          <a:ext cx="2409436" cy="814468"/>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2060"/>
                              </a:solidFill>
                            </a:rPr>
                            <a:t>CHIP</a:t>
                          </a:r>
                        </a:p>
                      </p:txBody>
                    </p:sp>
                    <p:sp>
                      <p:nvSpPr>
                        <p:cNvPr id="209" name="TextBox 208">
                          <a:extLst>
                            <a:ext uri="{FF2B5EF4-FFF2-40B4-BE49-F238E27FC236}">
                              <a16:creationId xmlns:a16="http://schemas.microsoft.com/office/drawing/2014/main" id="{62AD5BD9-811A-AE4E-A360-41F463949B4B}"/>
                            </a:ext>
                          </a:extLst>
                        </p:cNvPr>
                        <p:cNvSpPr txBox="1"/>
                        <p:nvPr/>
                      </p:nvSpPr>
                      <p:spPr>
                        <a:xfrm>
                          <a:off x="3076520" y="3228846"/>
                          <a:ext cx="2010724" cy="341705"/>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grpSp>
                  <p:sp>
                    <p:nvSpPr>
                      <p:cNvPr id="202" name="TextBox 201">
                        <a:extLst>
                          <a:ext uri="{FF2B5EF4-FFF2-40B4-BE49-F238E27FC236}">
                            <a16:creationId xmlns:a16="http://schemas.microsoft.com/office/drawing/2014/main" id="{3909A8D0-CDDC-0D42-867B-7AE5ECE29319}"/>
                          </a:ext>
                        </a:extLst>
                      </p:cNvPr>
                      <p:cNvSpPr txBox="1"/>
                      <p:nvPr/>
                    </p:nvSpPr>
                    <p:spPr>
                      <a:xfrm>
                        <a:off x="1420935" y="4638622"/>
                        <a:ext cx="1119489" cy="447005"/>
                      </a:xfrm>
                      <a:prstGeom prst="rect">
                        <a:avLst/>
                      </a:prstGeom>
                      <a:noFill/>
                    </p:spPr>
                    <p:txBody>
                      <a:bodyPr wrap="square" rtlCol="0">
                        <a:spAutoFit/>
                      </a:bodyPr>
                      <a:lstStyle/>
                      <a:p>
                        <a:pPr algn="r">
                          <a:lnSpc>
                            <a:spcPts val="1500"/>
                          </a:lnSpc>
                        </a:pPr>
                        <a:r>
                          <a:rPr lang="en-US" sz="1600" dirty="0">
                            <a:solidFill>
                              <a:prstClr val="black"/>
                            </a:solidFill>
                          </a:rPr>
                          <a:t>138% FPL</a:t>
                        </a:r>
                      </a:p>
                      <a:p>
                        <a:pPr algn="r">
                          <a:lnSpc>
                            <a:spcPts val="1500"/>
                          </a:lnSpc>
                        </a:pPr>
                        <a:r>
                          <a:rPr lang="en-US" sz="1600" dirty="0">
                            <a:solidFill>
                              <a:prstClr val="black"/>
                            </a:solidFill>
                          </a:rPr>
                          <a:t> </a:t>
                        </a:r>
                        <a:r>
                          <a:rPr lang="en-US" sz="1100" i="1" dirty="0">
                            <a:solidFill>
                              <a:prstClr val="black"/>
                            </a:solidFill>
                          </a:rPr>
                          <a:t>$38,295/</a:t>
                        </a:r>
                        <a:r>
                          <a:rPr lang="en-US" sz="1100" i="1" dirty="0" err="1">
                            <a:solidFill>
                              <a:prstClr val="black"/>
                            </a:solidFill>
                          </a:rPr>
                          <a:t>yr</a:t>
                        </a:r>
                        <a:endParaRPr lang="en-US" sz="1600" dirty="0">
                          <a:solidFill>
                            <a:prstClr val="black"/>
                          </a:solidFill>
                        </a:endParaRPr>
                      </a:p>
                    </p:txBody>
                  </p:sp>
                  <p:sp>
                    <p:nvSpPr>
                      <p:cNvPr id="203" name="Up Arrow 202">
                        <a:extLst>
                          <a:ext uri="{FF2B5EF4-FFF2-40B4-BE49-F238E27FC236}">
                            <a16:creationId xmlns:a16="http://schemas.microsoft.com/office/drawing/2014/main" id="{AA8E33C7-0174-1740-BFEF-06BAD2A13C4C}"/>
                          </a:ext>
                        </a:extLst>
                      </p:cNvPr>
                      <p:cNvSpPr/>
                      <p:nvPr/>
                    </p:nvSpPr>
                    <p:spPr>
                      <a:xfrm>
                        <a:off x="2622321" y="1277394"/>
                        <a:ext cx="417060" cy="518546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grpSp>
              </p:grpSp>
            </p:grpSp>
            <p:sp>
              <p:nvSpPr>
                <p:cNvPr id="194" name="TextBox 193">
                  <a:extLst>
                    <a:ext uri="{FF2B5EF4-FFF2-40B4-BE49-F238E27FC236}">
                      <a16:creationId xmlns:a16="http://schemas.microsoft.com/office/drawing/2014/main" id="{8673A020-3A3E-7B42-A7B7-2CAA6B8810C7}"/>
                    </a:ext>
                  </a:extLst>
                </p:cNvPr>
                <p:cNvSpPr txBox="1"/>
                <p:nvPr/>
              </p:nvSpPr>
              <p:spPr>
                <a:xfrm rot="16200000">
                  <a:off x="3378105" y="3970174"/>
                  <a:ext cx="1290077" cy="307777"/>
                </a:xfrm>
                <a:prstGeom prst="rect">
                  <a:avLst/>
                </a:prstGeom>
                <a:noFill/>
              </p:spPr>
              <p:txBody>
                <a:bodyPr wrap="square" rtlCol="0">
                  <a:spAutoFit/>
                </a:bodyPr>
                <a:lstStyle/>
                <a:p>
                  <a:r>
                    <a:rPr lang="en-US" sz="1400" b="1" dirty="0">
                      <a:solidFill>
                        <a:prstClr val="black"/>
                      </a:solidFill>
                    </a:rPr>
                    <a:t>Family Income</a:t>
                  </a:r>
                </a:p>
              </p:txBody>
            </p:sp>
          </p:grpSp>
        </p:grpSp>
        <p:sp>
          <p:nvSpPr>
            <p:cNvPr id="188" name="TextBox 187">
              <a:extLst>
                <a:ext uri="{FF2B5EF4-FFF2-40B4-BE49-F238E27FC236}">
                  <a16:creationId xmlns:a16="http://schemas.microsoft.com/office/drawing/2014/main" id="{10763AE1-177E-D245-BD53-C798A3FC9087}"/>
                </a:ext>
              </a:extLst>
            </p:cNvPr>
            <p:cNvSpPr txBox="1"/>
            <p:nvPr/>
          </p:nvSpPr>
          <p:spPr>
            <a:xfrm>
              <a:off x="6115750" y="5925809"/>
              <a:ext cx="2498369" cy="341705"/>
            </a:xfrm>
            <a:prstGeom prst="rect">
              <a:avLst/>
            </a:prstGeom>
            <a:noFill/>
          </p:spPr>
          <p:txBody>
            <a:bodyPr wrap="square" rtlCol="0">
              <a:spAutoFit/>
            </a:bodyPr>
            <a:lstStyle/>
            <a:p>
              <a:pPr algn="ctr"/>
              <a:r>
                <a:rPr lang="en-US" dirty="0">
                  <a:solidFill>
                    <a:prstClr val="black"/>
                  </a:solidFill>
                </a:rPr>
                <a:t>Children</a:t>
              </a:r>
              <a:endParaRPr lang="en-US" sz="2400" dirty="0">
                <a:solidFill>
                  <a:prstClr val="black"/>
                </a:solidFill>
              </a:endParaRPr>
            </a:p>
          </p:txBody>
        </p:sp>
        <p:sp>
          <p:nvSpPr>
            <p:cNvPr id="189" name="TextBox 188">
              <a:extLst>
                <a:ext uri="{FF2B5EF4-FFF2-40B4-BE49-F238E27FC236}">
                  <a16:creationId xmlns:a16="http://schemas.microsoft.com/office/drawing/2014/main" id="{D8A89A18-50AC-9D43-8CEB-FABCF08BFB8D}"/>
                </a:ext>
              </a:extLst>
            </p:cNvPr>
            <p:cNvSpPr txBox="1"/>
            <p:nvPr/>
          </p:nvSpPr>
          <p:spPr>
            <a:xfrm>
              <a:off x="8702119" y="5851939"/>
              <a:ext cx="1578221" cy="683409"/>
            </a:xfrm>
            <a:prstGeom prst="rect">
              <a:avLst/>
            </a:prstGeom>
            <a:noFill/>
          </p:spPr>
          <p:txBody>
            <a:bodyPr wrap="square" rtlCol="0">
              <a:spAutoFit/>
            </a:bodyPr>
            <a:lstStyle/>
            <a:p>
              <a:pPr algn="ctr"/>
              <a:r>
                <a:rPr lang="en-US" sz="1400" dirty="0">
                  <a:solidFill>
                    <a:prstClr val="black"/>
                  </a:solidFill>
                </a:rPr>
                <a:t>U.S. Citizen &amp; “</a:t>
              </a:r>
              <a:r>
                <a:rPr lang="en-US" sz="1400" b="1" dirty="0">
                  <a:solidFill>
                    <a:srgbClr val="C00000"/>
                  </a:solidFill>
                </a:rPr>
                <a:t>Medicaid</a:t>
              </a:r>
              <a:r>
                <a:rPr lang="en-US" sz="1400" dirty="0">
                  <a:solidFill>
                    <a:prstClr val="black"/>
                  </a:solidFill>
                </a:rPr>
                <a:t> </a:t>
              </a:r>
              <a:r>
                <a:rPr lang="en-US" sz="1400" b="1" dirty="0">
                  <a:solidFill>
                    <a:srgbClr val="C00000"/>
                  </a:solidFill>
                </a:rPr>
                <a:t>Exception</a:t>
              </a:r>
              <a:r>
                <a:rPr lang="en-US" sz="1400" dirty="0">
                  <a:solidFill>
                    <a:prstClr val="black"/>
                  </a:solidFill>
                </a:rPr>
                <a:t>” Immigrants</a:t>
              </a:r>
            </a:p>
          </p:txBody>
        </p:sp>
      </p:grpSp>
      <p:sp>
        <p:nvSpPr>
          <p:cNvPr id="214" name="TextBox 213">
            <a:extLst>
              <a:ext uri="{FF2B5EF4-FFF2-40B4-BE49-F238E27FC236}">
                <a16:creationId xmlns:a16="http://schemas.microsoft.com/office/drawing/2014/main" id="{4605CFD8-43A0-A94B-8492-D10A363DE34C}"/>
              </a:ext>
            </a:extLst>
          </p:cNvPr>
          <p:cNvSpPr txBox="1"/>
          <p:nvPr/>
        </p:nvSpPr>
        <p:spPr>
          <a:xfrm>
            <a:off x="9939685" y="5653895"/>
            <a:ext cx="1849186" cy="738664"/>
          </a:xfrm>
          <a:prstGeom prst="rect">
            <a:avLst/>
          </a:prstGeom>
          <a:noFill/>
        </p:spPr>
        <p:txBody>
          <a:bodyPr wrap="square" rtlCol="0">
            <a:spAutoFit/>
          </a:bodyPr>
          <a:lstStyle/>
          <a:p>
            <a:pPr algn="ctr"/>
            <a:r>
              <a:rPr lang="en-US" sz="1400" dirty="0">
                <a:solidFill>
                  <a:prstClr val="black"/>
                </a:solidFill>
              </a:rPr>
              <a:t>Lawfully Present Adults </a:t>
            </a:r>
          </a:p>
          <a:p>
            <a:pPr algn="ctr"/>
            <a:r>
              <a:rPr lang="en-US" sz="1400" dirty="0">
                <a:solidFill>
                  <a:prstClr val="black"/>
                </a:solidFill>
              </a:rPr>
              <a:t>(Not Medicaid Eligible)</a:t>
            </a:r>
          </a:p>
        </p:txBody>
      </p:sp>
      <p:sp>
        <p:nvSpPr>
          <p:cNvPr id="215" name="Rectangle 214">
            <a:extLst>
              <a:ext uri="{FF2B5EF4-FFF2-40B4-BE49-F238E27FC236}">
                <a16:creationId xmlns:a16="http://schemas.microsoft.com/office/drawing/2014/main" id="{04401508-1B0C-304A-BDEE-8F18049D8186}"/>
              </a:ext>
            </a:extLst>
          </p:cNvPr>
          <p:cNvSpPr/>
          <p:nvPr/>
        </p:nvSpPr>
        <p:spPr>
          <a:xfrm>
            <a:off x="8043989" y="5395867"/>
            <a:ext cx="1896631" cy="247098"/>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Medicaid for Parents</a:t>
            </a:r>
          </a:p>
        </p:txBody>
      </p:sp>
      <p:sp>
        <p:nvSpPr>
          <p:cNvPr id="216" name="Up Arrow 215">
            <a:extLst>
              <a:ext uri="{FF2B5EF4-FFF2-40B4-BE49-F238E27FC236}">
                <a16:creationId xmlns:a16="http://schemas.microsoft.com/office/drawing/2014/main" id="{D4685384-1592-204E-8E8B-35C5C070B83C}"/>
              </a:ext>
            </a:extLst>
          </p:cNvPr>
          <p:cNvSpPr/>
          <p:nvPr/>
        </p:nvSpPr>
        <p:spPr>
          <a:xfrm>
            <a:off x="7727073" y="5278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17" name="Up Arrow 216">
            <a:extLst>
              <a:ext uri="{FF2B5EF4-FFF2-40B4-BE49-F238E27FC236}">
                <a16:creationId xmlns:a16="http://schemas.microsoft.com/office/drawing/2014/main" id="{76069F5C-5EB3-024A-A194-1EFE9A950703}"/>
              </a:ext>
            </a:extLst>
          </p:cNvPr>
          <p:cNvSpPr/>
          <p:nvPr/>
        </p:nvSpPr>
        <p:spPr>
          <a:xfrm>
            <a:off x="9779673" y="49178"/>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18" name="Up Arrow 217">
            <a:extLst>
              <a:ext uri="{FF2B5EF4-FFF2-40B4-BE49-F238E27FC236}">
                <a16:creationId xmlns:a16="http://schemas.microsoft.com/office/drawing/2014/main" id="{97BA118B-00F7-8446-8E41-582E2CC9C9A9}"/>
              </a:ext>
            </a:extLst>
          </p:cNvPr>
          <p:cNvSpPr/>
          <p:nvPr/>
        </p:nvSpPr>
        <p:spPr>
          <a:xfrm>
            <a:off x="11435197" y="4466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19" name="TextBox 218">
            <a:extLst>
              <a:ext uri="{FF2B5EF4-FFF2-40B4-BE49-F238E27FC236}">
                <a16:creationId xmlns:a16="http://schemas.microsoft.com/office/drawing/2014/main" id="{4808C266-42A9-664C-849E-9B66A6151D71}"/>
              </a:ext>
            </a:extLst>
          </p:cNvPr>
          <p:cNvSpPr txBox="1"/>
          <p:nvPr/>
        </p:nvSpPr>
        <p:spPr>
          <a:xfrm>
            <a:off x="5474088" y="10603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220" name="TextBox 219">
            <a:extLst>
              <a:ext uri="{FF2B5EF4-FFF2-40B4-BE49-F238E27FC236}">
                <a16:creationId xmlns:a16="http://schemas.microsoft.com/office/drawing/2014/main" id="{0D298548-F7BD-3B42-A185-01AB84BD6803}"/>
              </a:ext>
            </a:extLst>
          </p:cNvPr>
          <p:cNvSpPr txBox="1"/>
          <p:nvPr/>
        </p:nvSpPr>
        <p:spPr>
          <a:xfrm>
            <a:off x="7905416" y="2925700"/>
            <a:ext cx="2277579" cy="369332"/>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221" name="TextBox 220">
            <a:extLst>
              <a:ext uri="{FF2B5EF4-FFF2-40B4-BE49-F238E27FC236}">
                <a16:creationId xmlns:a16="http://schemas.microsoft.com/office/drawing/2014/main" id="{423E6132-0D59-1A49-AF1A-85359B5AFD5C}"/>
              </a:ext>
            </a:extLst>
          </p:cNvPr>
          <p:cNvSpPr txBox="1"/>
          <p:nvPr/>
        </p:nvSpPr>
        <p:spPr>
          <a:xfrm>
            <a:off x="7771396" y="10603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222" name="TextBox 221">
            <a:extLst>
              <a:ext uri="{FF2B5EF4-FFF2-40B4-BE49-F238E27FC236}">
                <a16:creationId xmlns:a16="http://schemas.microsoft.com/office/drawing/2014/main" id="{04107B66-BC1E-9B4A-B095-BAAF07A30FF6}"/>
              </a:ext>
            </a:extLst>
          </p:cNvPr>
          <p:cNvSpPr txBox="1"/>
          <p:nvPr/>
        </p:nvSpPr>
        <p:spPr>
          <a:xfrm>
            <a:off x="9679995" y="103663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223" name="TextBox 222">
            <a:extLst>
              <a:ext uri="{FF2B5EF4-FFF2-40B4-BE49-F238E27FC236}">
                <a16:creationId xmlns:a16="http://schemas.microsoft.com/office/drawing/2014/main" id="{F8C00972-47E8-B541-8AE2-EC6073D8B1B3}"/>
              </a:ext>
            </a:extLst>
          </p:cNvPr>
          <p:cNvSpPr txBox="1"/>
          <p:nvPr/>
        </p:nvSpPr>
        <p:spPr>
          <a:xfrm>
            <a:off x="10052460" y="2903384"/>
            <a:ext cx="1547677" cy="646331"/>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4" name="Slide Number Placeholder 3"/>
          <p:cNvSpPr>
            <a:spLocks noGrp="1"/>
          </p:cNvSpPr>
          <p:nvPr>
            <p:ph type="sldNum" sz="quarter" idx="12"/>
          </p:nvPr>
        </p:nvSpPr>
        <p:spPr/>
        <p:txBody>
          <a:bodyPr/>
          <a:lstStyle/>
          <a:p>
            <a:fld id="{C7E27B79-BD39-42CC-B0A3-09C2ECE82FB5}" type="slidenum">
              <a:rPr lang="en-US" smtClean="0">
                <a:solidFill>
                  <a:prstClr val="black">
                    <a:tint val="75000"/>
                  </a:prstClr>
                </a:solidFill>
              </a:rPr>
              <a:pPr/>
              <a:t>22</a:t>
            </a:fld>
            <a:endParaRPr lang="en-US">
              <a:solidFill>
                <a:prstClr val="black">
                  <a:tint val="75000"/>
                </a:prstClr>
              </a:solidFill>
            </a:endParaRPr>
          </a:p>
        </p:txBody>
      </p:sp>
      <p:sp>
        <p:nvSpPr>
          <p:cNvPr id="5" name="Right Arrow 4"/>
          <p:cNvSpPr/>
          <p:nvPr/>
        </p:nvSpPr>
        <p:spPr>
          <a:xfrm>
            <a:off x="5328866" y="3941244"/>
            <a:ext cx="6285354" cy="135368"/>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946722" y="3620360"/>
            <a:ext cx="603504" cy="307777"/>
            <a:chOff x="1685104" y="3371533"/>
            <a:chExt cx="601060" cy="307777"/>
          </a:xfrm>
        </p:grpSpPr>
        <p:sp>
          <p:nvSpPr>
            <p:cNvPr id="43" name="Oval 42"/>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4" name="TextBox 43"/>
            <p:cNvSpPr txBox="1"/>
            <p:nvPr/>
          </p:nvSpPr>
          <p:spPr>
            <a:xfrm>
              <a:off x="1685104" y="3371533"/>
              <a:ext cx="601060" cy="307777"/>
            </a:xfrm>
            <a:prstGeom prst="rect">
              <a:avLst/>
            </a:prstGeom>
            <a:noFill/>
          </p:spPr>
          <p:txBody>
            <a:bodyPr wrap="square" rtlCol="0">
              <a:spAutoFit/>
            </a:bodyPr>
            <a:lstStyle/>
            <a:p>
              <a:pPr algn="ctr"/>
              <a:r>
                <a:rPr lang="en-US" sz="1400" b="1" dirty="0"/>
                <a:t>Dad</a:t>
              </a:r>
              <a:endParaRPr lang="en-US" b="1" dirty="0"/>
            </a:p>
          </p:txBody>
        </p:sp>
      </p:grpSp>
      <p:grpSp>
        <p:nvGrpSpPr>
          <p:cNvPr id="45" name="Group 44"/>
          <p:cNvGrpSpPr/>
          <p:nvPr/>
        </p:nvGrpSpPr>
        <p:grpSpPr>
          <a:xfrm>
            <a:off x="6551578" y="3845156"/>
            <a:ext cx="603504" cy="307777"/>
            <a:chOff x="1685104" y="3371533"/>
            <a:chExt cx="601060" cy="307777"/>
          </a:xfrm>
        </p:grpSpPr>
        <p:sp>
          <p:nvSpPr>
            <p:cNvPr id="46" name="Oval 45"/>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7" name="TextBox 46"/>
            <p:cNvSpPr txBox="1"/>
            <p:nvPr/>
          </p:nvSpPr>
          <p:spPr>
            <a:xfrm>
              <a:off x="1685104" y="3371533"/>
              <a:ext cx="601060" cy="307777"/>
            </a:xfrm>
            <a:prstGeom prst="rect">
              <a:avLst/>
            </a:prstGeom>
            <a:noFill/>
          </p:spPr>
          <p:txBody>
            <a:bodyPr wrap="square" rtlCol="0">
              <a:spAutoFit/>
            </a:bodyPr>
            <a:lstStyle/>
            <a:p>
              <a:pPr algn="ctr"/>
              <a:r>
                <a:rPr lang="en-US" sz="1400" b="1" dirty="0"/>
                <a:t>Kid</a:t>
              </a:r>
              <a:endParaRPr lang="en-US" b="1" dirty="0"/>
            </a:p>
          </p:txBody>
        </p:sp>
      </p:grpSp>
      <p:sp>
        <p:nvSpPr>
          <p:cNvPr id="9" name="TextBox 8"/>
          <p:cNvSpPr txBox="1"/>
          <p:nvPr/>
        </p:nvSpPr>
        <p:spPr>
          <a:xfrm>
            <a:off x="714374" y="1028700"/>
            <a:ext cx="2694641" cy="2517612"/>
          </a:xfrm>
          <a:prstGeom prst="rect">
            <a:avLst/>
          </a:prstGeom>
          <a:noFill/>
        </p:spPr>
        <p:txBody>
          <a:bodyPr wrap="square" rtlCol="0">
            <a:spAutoFit/>
          </a:bodyPr>
          <a:lstStyle/>
          <a:p>
            <a:pPr marL="42863" defTabSz="914400">
              <a:lnSpc>
                <a:spcPct val="90000"/>
              </a:lnSpc>
              <a:spcBef>
                <a:spcPts val="200"/>
              </a:spcBef>
              <a:spcAft>
                <a:spcPts val="400"/>
              </a:spcAft>
              <a:buClr>
                <a:schemeClr val="accent1"/>
              </a:buClr>
            </a:pPr>
            <a:r>
              <a:rPr lang="en-US" sz="2400" dirty="0"/>
              <a:t>Answer:</a:t>
            </a:r>
          </a:p>
          <a:p>
            <a:pPr marL="261938" indent="-261938" defTabSz="914400">
              <a:lnSpc>
                <a:spcPct val="90000"/>
              </a:lnSpc>
              <a:spcBef>
                <a:spcPts val="200"/>
              </a:spcBef>
              <a:spcAft>
                <a:spcPts val="400"/>
              </a:spcAft>
              <a:buClr>
                <a:schemeClr val="accent1"/>
              </a:buClr>
              <a:buFont typeface="Calibri" pitchFamily="34" charset="0"/>
              <a:buChar char="◦"/>
            </a:pPr>
            <a:r>
              <a:rPr lang="en-US" sz="2000" dirty="0"/>
              <a:t>Kids are eligible for Medicaid.</a:t>
            </a:r>
          </a:p>
          <a:p>
            <a:pPr marL="261938" indent="-261938" defTabSz="914400">
              <a:lnSpc>
                <a:spcPct val="90000"/>
              </a:lnSpc>
              <a:spcBef>
                <a:spcPts val="200"/>
              </a:spcBef>
              <a:spcAft>
                <a:spcPts val="400"/>
              </a:spcAft>
              <a:buClr>
                <a:schemeClr val="accent1"/>
              </a:buClr>
              <a:buFont typeface="Calibri" pitchFamily="34" charset="0"/>
              <a:buChar char="◦"/>
            </a:pPr>
            <a:r>
              <a:rPr lang="en-US" sz="2000" dirty="0"/>
              <a:t>Mom and Dad aren’t eligible for Marketplace help because they cannot file a joint tax return.</a:t>
            </a:r>
          </a:p>
        </p:txBody>
      </p:sp>
      <p:grpSp>
        <p:nvGrpSpPr>
          <p:cNvPr id="54" name="Group 53">
            <a:extLst>
              <a:ext uri="{FF2B5EF4-FFF2-40B4-BE49-F238E27FC236}">
                <a16:creationId xmlns:a16="http://schemas.microsoft.com/office/drawing/2014/main" id="{6A7F68FE-3148-864F-A49D-16381C331389}"/>
              </a:ext>
            </a:extLst>
          </p:cNvPr>
          <p:cNvGrpSpPr/>
          <p:nvPr/>
        </p:nvGrpSpPr>
        <p:grpSpPr>
          <a:xfrm>
            <a:off x="1171303" y="3620306"/>
            <a:ext cx="603504" cy="307777"/>
            <a:chOff x="1685104" y="3371533"/>
            <a:chExt cx="601060" cy="307777"/>
          </a:xfrm>
        </p:grpSpPr>
        <p:sp>
          <p:nvSpPr>
            <p:cNvPr id="55" name="Oval 54">
              <a:extLst>
                <a:ext uri="{FF2B5EF4-FFF2-40B4-BE49-F238E27FC236}">
                  <a16:creationId xmlns:a16="http://schemas.microsoft.com/office/drawing/2014/main" id="{5ADA41AA-B0CB-E448-803F-F05F39234EE2}"/>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6" name="TextBox 55">
              <a:extLst>
                <a:ext uri="{FF2B5EF4-FFF2-40B4-BE49-F238E27FC236}">
                  <a16:creationId xmlns:a16="http://schemas.microsoft.com/office/drawing/2014/main" id="{5DEF2ECE-AC75-CF43-A07F-F28BBAEDB73E}"/>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Mom</a:t>
              </a:r>
              <a:endParaRPr lang="en-US" b="1" dirty="0"/>
            </a:p>
          </p:txBody>
        </p:sp>
      </p:grpSp>
      <p:grpSp>
        <p:nvGrpSpPr>
          <p:cNvPr id="57" name="Group 56">
            <a:extLst>
              <a:ext uri="{FF2B5EF4-FFF2-40B4-BE49-F238E27FC236}">
                <a16:creationId xmlns:a16="http://schemas.microsoft.com/office/drawing/2014/main" id="{B6D7D302-EE4E-4243-A1C6-77666F0640D3}"/>
              </a:ext>
            </a:extLst>
          </p:cNvPr>
          <p:cNvGrpSpPr/>
          <p:nvPr/>
        </p:nvGrpSpPr>
        <p:grpSpPr>
          <a:xfrm>
            <a:off x="5787192" y="3831749"/>
            <a:ext cx="603504" cy="307777"/>
            <a:chOff x="1685104" y="3371533"/>
            <a:chExt cx="601060" cy="307777"/>
          </a:xfrm>
        </p:grpSpPr>
        <p:sp>
          <p:nvSpPr>
            <p:cNvPr id="58" name="Oval 57">
              <a:extLst>
                <a:ext uri="{FF2B5EF4-FFF2-40B4-BE49-F238E27FC236}">
                  <a16:creationId xmlns:a16="http://schemas.microsoft.com/office/drawing/2014/main" id="{3AE854A8-832C-D040-84DC-8C848C11438B}"/>
                </a:ext>
              </a:extLst>
            </p:cNvPr>
            <p:cNvSpPr/>
            <p:nvPr/>
          </p:nvSpPr>
          <p:spPr>
            <a:xfrm>
              <a:off x="1840830" y="3404936"/>
              <a:ext cx="273209"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9" name="TextBox 58">
              <a:extLst>
                <a:ext uri="{FF2B5EF4-FFF2-40B4-BE49-F238E27FC236}">
                  <a16:creationId xmlns:a16="http://schemas.microsoft.com/office/drawing/2014/main" id="{52BAC040-095B-2149-AA16-1818059E33A4}"/>
                </a:ext>
              </a:extLst>
            </p:cNvPr>
            <p:cNvSpPr txBox="1"/>
            <p:nvPr/>
          </p:nvSpPr>
          <p:spPr>
            <a:xfrm>
              <a:off x="1685104" y="3371533"/>
              <a:ext cx="601060" cy="307777"/>
            </a:xfrm>
            <a:prstGeom prst="rect">
              <a:avLst/>
            </a:prstGeom>
            <a:noFill/>
          </p:spPr>
          <p:txBody>
            <a:bodyPr wrap="square" rtlCol="0">
              <a:spAutoFit/>
            </a:bodyPr>
            <a:lstStyle/>
            <a:p>
              <a:pPr algn="ctr"/>
              <a:r>
                <a:rPr lang="en-US" sz="1400" b="1" dirty="0"/>
                <a:t>Kid</a:t>
              </a:r>
              <a:endParaRPr lang="en-US" b="1" dirty="0"/>
            </a:p>
          </p:txBody>
        </p:sp>
      </p:grpSp>
    </p:spTree>
    <p:extLst>
      <p:ext uri="{BB962C8B-B14F-4D97-AF65-F5344CB8AC3E}">
        <p14:creationId xmlns:p14="http://schemas.microsoft.com/office/powerpoint/2010/main" val="3939733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6221-D186-E767-FF7D-0F72B9BBA35E}"/>
              </a:ext>
            </a:extLst>
          </p:cNvPr>
          <p:cNvSpPr>
            <a:spLocks noGrp="1"/>
          </p:cNvSpPr>
          <p:nvPr>
            <p:ph type="title"/>
          </p:nvPr>
        </p:nvSpPr>
        <p:spPr>
          <a:xfrm>
            <a:off x="924753" y="139851"/>
            <a:ext cx="10058400" cy="1450757"/>
          </a:xfrm>
        </p:spPr>
        <p:txBody>
          <a:bodyPr>
            <a:normAutofit fontScale="90000"/>
          </a:bodyPr>
          <a:lstStyle/>
          <a:p>
            <a:r>
              <a:rPr lang="en-US" b="1" dirty="0">
                <a:solidFill>
                  <a:srgbClr val="0070C0"/>
                </a:solidFill>
                <a:latin typeface="+mn-lt"/>
              </a:rPr>
              <a:t>Enhanced Federal Subsidies Continue, </a:t>
            </a:r>
            <a:r>
              <a:rPr lang="en-US" sz="4000" b="1" dirty="0">
                <a:solidFill>
                  <a:srgbClr val="0070C0"/>
                </a:solidFill>
                <a:latin typeface="+mn-lt"/>
              </a:rPr>
              <a:t>make coverage more affordable for qualifying immigrants </a:t>
            </a:r>
          </a:p>
        </p:txBody>
      </p:sp>
      <p:sp>
        <p:nvSpPr>
          <p:cNvPr id="3" name="Content Placeholder 2">
            <a:extLst>
              <a:ext uri="{FF2B5EF4-FFF2-40B4-BE49-F238E27FC236}">
                <a16:creationId xmlns:a16="http://schemas.microsoft.com/office/drawing/2014/main" id="{B459E07B-9BF7-9482-7029-018CA0F7073E}"/>
              </a:ext>
            </a:extLst>
          </p:cNvPr>
          <p:cNvSpPr>
            <a:spLocks noGrp="1"/>
          </p:cNvSpPr>
          <p:nvPr>
            <p:ph idx="1"/>
          </p:nvPr>
        </p:nvSpPr>
        <p:spPr>
          <a:xfrm>
            <a:off x="506083" y="1885322"/>
            <a:ext cx="11398370" cy="4670754"/>
          </a:xfrm>
        </p:spPr>
        <p:txBody>
          <a:bodyPr>
            <a:normAutofit/>
          </a:bodyPr>
          <a:lstStyle/>
          <a:p>
            <a:pPr algn="l"/>
            <a:r>
              <a:rPr lang="en-US" b="0" i="0" dirty="0">
                <a:solidFill>
                  <a:srgbClr val="6C6861"/>
                </a:solidFill>
                <a:effectLst/>
              </a:rPr>
              <a:t>ARPA 2021: BIG boost in subsidy, now continued through 2025 under Inflation Reduction Act (IRA) </a:t>
            </a:r>
          </a:p>
          <a:p>
            <a:pPr algn="l">
              <a:lnSpc>
                <a:spcPct val="105000"/>
              </a:lnSpc>
              <a:buFont typeface="+mj-lt"/>
              <a:buAutoNum type="arabicPeriod"/>
            </a:pPr>
            <a:r>
              <a:rPr lang="en-US" b="1" i="0" dirty="0">
                <a:solidFill>
                  <a:srgbClr val="6C6861"/>
                </a:solidFill>
                <a:effectLst/>
              </a:rPr>
              <a:t>Increased subsidies for people previously eligible</a:t>
            </a:r>
            <a:r>
              <a:rPr lang="en-US" b="0" i="0" dirty="0">
                <a:solidFill>
                  <a:srgbClr val="6C6861"/>
                </a:solidFill>
                <a:effectLst/>
              </a:rPr>
              <a:t> with incomes under 400% of the federal poverty level (FPL).These enhanced subsidies, for the first time, allow those with incomes under 150% FPL to get full coverage with a $0/month premium and a low or no deductible.</a:t>
            </a:r>
          </a:p>
          <a:p>
            <a:pPr>
              <a:lnSpc>
                <a:spcPct val="105000"/>
              </a:lnSpc>
              <a:buFont typeface="+mj-lt"/>
              <a:buAutoNum type="arabicPeriod"/>
            </a:pPr>
            <a:r>
              <a:rPr lang="en-US" b="1" i="0" dirty="0">
                <a:solidFill>
                  <a:srgbClr val="6C6861"/>
                </a:solidFill>
                <a:effectLst/>
              </a:rPr>
              <a:t>Ending the “subsidy cliff</a:t>
            </a:r>
            <a:r>
              <a:rPr lang="en-US" dirty="0">
                <a:solidFill>
                  <a:srgbClr val="6C6861"/>
                </a:solidFill>
              </a:rPr>
              <a:t>.” For the first time, people with incomes over 400% FPL (about $54,500/year for an individual and $92,000/year for a family of 3) can get APTC financial assistance. Subsidy-eligible individuals earning above this income threshold have HealthCare.gov premiums capped at 8.5% of their income. </a:t>
            </a:r>
          </a:p>
          <a:p>
            <a:pPr marL="0">
              <a:lnSpc>
                <a:spcPct val="105000"/>
              </a:lnSpc>
              <a:spcAft>
                <a:spcPts val="400"/>
              </a:spcAft>
              <a:buClr>
                <a:srgbClr val="E84C22"/>
              </a:buClr>
              <a:buSzTx/>
              <a:buNone/>
              <a:defRPr/>
            </a:pPr>
            <a:r>
              <a:rPr lang="en-US" dirty="0">
                <a:solidFill>
                  <a:srgbClr val="6C6861"/>
                </a:solidFill>
              </a:rPr>
              <a:t>E</a:t>
            </a:r>
            <a:r>
              <a:rPr kumimoji="0" lang="en-US" b="0" i="0" u="none" strike="noStrike" kern="1200" cap="none" spc="0" normalizeH="0" baseline="0" noProof="0" dirty="0" err="1">
                <a:ln>
                  <a:noFill/>
                </a:ln>
                <a:solidFill>
                  <a:srgbClr val="6C6861"/>
                </a:solidFill>
                <a:effectLst/>
                <a:uLnTx/>
                <a:uFillTx/>
              </a:rPr>
              <a:t>nhanced</a:t>
            </a:r>
            <a:r>
              <a:rPr kumimoji="0" lang="en-US" b="0" i="0" u="none" strike="noStrike" kern="1200" cap="none" spc="0" normalizeH="0" baseline="0" noProof="0" dirty="0">
                <a:ln>
                  <a:noFill/>
                </a:ln>
                <a:solidFill>
                  <a:srgbClr val="6C6861"/>
                </a:solidFill>
                <a:effectLst/>
                <a:uLnTx/>
                <a:uFillTx/>
              </a:rPr>
              <a:t> subsidies would have expired at end of 2022; continuing them in the IRA, Congress prevented 370,000 Texans from becoming uninsured, and maintained affordable coverage for another 1.4 million who would have seen their premiums spike. </a:t>
            </a:r>
          </a:p>
          <a:p>
            <a:pPr marL="0" indent="0">
              <a:lnSpc>
                <a:spcPct val="105000"/>
              </a:lnSpc>
              <a:buNone/>
            </a:pPr>
            <a:endParaRPr lang="en-US" dirty="0">
              <a:solidFill>
                <a:srgbClr val="6C6861"/>
              </a:solidFill>
              <a:latin typeface="Roboto" panose="02000000000000000000" pitchFamily="2" charset="0"/>
            </a:endParaRPr>
          </a:p>
          <a:p>
            <a:pPr marL="0" indent="0">
              <a:lnSpc>
                <a:spcPct val="105000"/>
              </a:lnSpc>
              <a:buNone/>
            </a:pPr>
            <a:endParaRPr lang="en-US" dirty="0">
              <a:solidFill>
                <a:srgbClr val="6C6861"/>
              </a:solidFill>
              <a:latin typeface="Roboto" panose="02000000000000000000" pitchFamily="2" charset="0"/>
            </a:endParaRPr>
          </a:p>
          <a:p>
            <a:endParaRPr lang="en-US" dirty="0"/>
          </a:p>
        </p:txBody>
      </p:sp>
      <p:sp>
        <p:nvSpPr>
          <p:cNvPr id="4" name="Slide Number Placeholder 3">
            <a:extLst>
              <a:ext uri="{FF2B5EF4-FFF2-40B4-BE49-F238E27FC236}">
                <a16:creationId xmlns:a16="http://schemas.microsoft.com/office/drawing/2014/main" id="{4B961479-7D49-5A31-6F40-2713BD7C08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407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98" y="4868056"/>
            <a:ext cx="3558779" cy="2286000"/>
          </a:xfrm>
        </p:spPr>
        <p:txBody>
          <a:bodyPr>
            <a:normAutofit fontScale="90000"/>
          </a:bodyPr>
          <a:lstStyle/>
          <a:p>
            <a:r>
              <a:rPr lang="en-US" sz="4900" b="1" dirty="0" smtClean="0"/>
              <a:t>Record Texas Enrollment </a:t>
            </a:r>
            <a:r>
              <a:rPr lang="en-US" sz="4400" b="1" dirty="0" smtClean="0"/>
              <a:t>at </a:t>
            </a:r>
            <a:r>
              <a:rPr lang="en-US" sz="4400" b="1" dirty="0" err="1" smtClean="0"/>
              <a:t>HealthCare.Gov</a:t>
            </a:r>
            <a:r>
              <a:rPr lang="en-US" sz="4400" dirty="0" smtClean="0"/>
              <a:t/>
            </a:r>
            <a:br>
              <a:rPr lang="en-US" sz="4400" dirty="0" smtClean="0"/>
            </a:br>
            <a:r>
              <a:rPr lang="en-US" dirty="0" smtClean="0"/>
              <a:t/>
            </a:r>
            <a:br>
              <a:rPr lang="en-US" dirty="0" smtClean="0"/>
            </a:br>
            <a:r>
              <a:rPr lang="en-US" sz="3100" dirty="0" smtClean="0"/>
              <a:t>The number of Texans with health insurance through the Marketplace nearly doubled over the last 2 years</a:t>
            </a:r>
            <a:br>
              <a:rPr lang="en-US" sz="3100" dirty="0" smtClean="0"/>
            </a:br>
            <a:r>
              <a:rPr lang="en-US" dirty="0"/>
              <a:t/>
            </a:r>
            <a:br>
              <a:rPr lang="en-US" dirty="0"/>
            </a:br>
            <a:r>
              <a:rPr lang="en-US" sz="3100" dirty="0"/>
              <a:t>Texas has more insurers competing to sell coverage than in any other state. </a:t>
            </a:r>
            <a:br>
              <a:rPr lang="en-US" sz="3100" dirty="0"/>
            </a:br>
            <a:r>
              <a:rPr lang="en-US" dirty="0" smtClean="0"/>
              <a:t/>
            </a:r>
            <a:br>
              <a:rPr lang="en-US" dirty="0" smtClean="0"/>
            </a:br>
            <a:endParaRPr lang="en-US" dirty="0"/>
          </a:p>
        </p:txBody>
      </p:sp>
      <p:sp>
        <p:nvSpPr>
          <p:cNvPr id="5" name="TextBox 4"/>
          <p:cNvSpPr txBox="1"/>
          <p:nvPr/>
        </p:nvSpPr>
        <p:spPr>
          <a:xfrm>
            <a:off x="9582100" y="6500289"/>
            <a:ext cx="407166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0000"/>
                </a:solidFill>
                <a:effectLst/>
                <a:uLnTx/>
                <a:uFillTx/>
                <a:latin typeface="Calibri" panose="020F0502020204030204"/>
                <a:ea typeface="+mn-ea"/>
                <a:cs typeface="+mn-cs"/>
              </a:rPr>
              <a:t>Source: CMS Open Enrollment Snapshots</a:t>
            </a:r>
            <a:endPar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11" name="Chart 10"/>
          <p:cNvGraphicFramePr>
            <a:graphicFrameLocks/>
          </p:cNvGraphicFramePr>
          <p:nvPr>
            <p:extLst/>
          </p:nvPr>
        </p:nvGraphicFramePr>
        <p:xfrm>
          <a:off x="4398717" y="366711"/>
          <a:ext cx="7462106" cy="600679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3099010" y="5992504"/>
            <a:ext cx="733425" cy="762000"/>
          </a:xfrm>
          <a:prstGeom prst="rect">
            <a:avLst/>
          </a:prstGeom>
        </p:spPr>
      </p:pic>
      <p:sp>
        <p:nvSpPr>
          <p:cNvPr id="7" name="Oval 6"/>
          <p:cNvSpPr/>
          <p:nvPr/>
        </p:nvSpPr>
        <p:spPr>
          <a:xfrm rot="1630831">
            <a:off x="9994276" y="688478"/>
            <a:ext cx="1407683" cy="33235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a:off x="10704942" y="3555557"/>
            <a:ext cx="95534" cy="846913"/>
          </a:xfrm>
          <a:prstGeom prst="straightConnector1">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535413" y="4213416"/>
            <a:ext cx="2325410" cy="150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87% increase from 2021-23.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Largest in U.S.</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908" y="-297650"/>
            <a:ext cx="10058400" cy="1163672"/>
          </a:xfrm>
        </p:spPr>
        <p:txBody>
          <a:bodyPr/>
          <a:lstStyle/>
          <a:p>
            <a:r>
              <a:rPr lang="en-US" b="1" dirty="0" smtClean="0">
                <a:solidFill>
                  <a:srgbClr val="0070C0"/>
                </a:solidFill>
                <a:latin typeface="+mn-lt"/>
              </a:rPr>
              <a:t>Affordable Coverage in 2023</a:t>
            </a:r>
            <a:endParaRPr lang="en-US" b="1" dirty="0">
              <a:solidFill>
                <a:srgbClr val="0070C0"/>
              </a:solidFill>
              <a:latin typeface="+mn-lt"/>
            </a:endParaRPr>
          </a:p>
        </p:txBody>
      </p:sp>
      <p:sp>
        <p:nvSpPr>
          <p:cNvPr id="3" name="Content Placeholder 2"/>
          <p:cNvSpPr>
            <a:spLocks noGrp="1"/>
          </p:cNvSpPr>
          <p:nvPr>
            <p:ph idx="1"/>
          </p:nvPr>
        </p:nvSpPr>
        <p:spPr>
          <a:xfrm>
            <a:off x="3697748" y="1244595"/>
            <a:ext cx="7537140" cy="4864994"/>
          </a:xfrm>
        </p:spPr>
        <p:txBody>
          <a:bodyPr>
            <a:normAutofit/>
          </a:bodyPr>
          <a:lstStyle/>
          <a:p>
            <a:pPr marL="0" indent="0">
              <a:spcAft>
                <a:spcPts val="1000"/>
              </a:spcAft>
              <a:buNone/>
            </a:pPr>
            <a:r>
              <a:rPr lang="en-US" sz="3000" dirty="0" smtClean="0"/>
              <a:t>of Marketplace consumers in Texas got sliding-scale premium subsidies</a:t>
            </a:r>
          </a:p>
          <a:p>
            <a:pPr marL="0" indent="0">
              <a:spcAft>
                <a:spcPts val="1000"/>
              </a:spcAft>
              <a:buNone/>
            </a:pPr>
            <a:r>
              <a:rPr lang="en-US" sz="3000" dirty="0" smtClean="0"/>
              <a:t>also got cost sharing reductions </a:t>
            </a:r>
            <a:r>
              <a:rPr lang="en-US" sz="3000" dirty="0" smtClean="0"/>
              <a:t>(</a:t>
            </a:r>
            <a:r>
              <a:rPr lang="en-US" sz="3000" dirty="0" smtClean="0"/>
              <a:t>lower deductibles/copays)</a:t>
            </a:r>
          </a:p>
          <a:p>
            <a:pPr marL="0" indent="0">
              <a:spcAft>
                <a:spcPts val="1000"/>
              </a:spcAft>
              <a:buNone/>
            </a:pPr>
            <a:r>
              <a:rPr lang="en-US" sz="3000" dirty="0" smtClean="0"/>
              <a:t>of </a:t>
            </a:r>
            <a:r>
              <a:rPr lang="en-US" sz="3000" dirty="0"/>
              <a:t>Marketplace consumers in Texas </a:t>
            </a:r>
            <a:r>
              <a:rPr lang="en-US" sz="3000" dirty="0" smtClean="0"/>
              <a:t>paid $10 or less/month after subsidy</a:t>
            </a:r>
          </a:p>
          <a:p>
            <a:pPr marL="0" indent="0">
              <a:spcBef>
                <a:spcPts val="2000"/>
              </a:spcBef>
              <a:spcAft>
                <a:spcPts val="1000"/>
              </a:spcAft>
              <a:buNone/>
            </a:pPr>
            <a:r>
              <a:rPr lang="en-US" sz="3000" dirty="0" smtClean="0"/>
              <a:t>Average premium paid by Texans after </a:t>
            </a:r>
            <a:r>
              <a:rPr lang="en-US" sz="3000" dirty="0" smtClean="0"/>
              <a:t>subsidy</a:t>
            </a:r>
          </a:p>
          <a:p>
            <a:pPr marL="0" indent="0">
              <a:spcBef>
                <a:spcPts val="2000"/>
              </a:spcBef>
              <a:spcAft>
                <a:spcPts val="1000"/>
              </a:spcAft>
              <a:buNone/>
            </a:pPr>
            <a:r>
              <a:rPr lang="en-US" sz="3000" dirty="0" smtClean="0"/>
              <a:t> </a:t>
            </a:r>
            <a:endParaRPr lang="en-US" dirty="0"/>
          </a:p>
        </p:txBody>
      </p:sp>
      <p:sp>
        <p:nvSpPr>
          <p:cNvPr id="5" name="TextBox 4"/>
          <p:cNvSpPr txBox="1"/>
          <p:nvPr/>
        </p:nvSpPr>
        <p:spPr>
          <a:xfrm>
            <a:off x="2325925" y="1125849"/>
            <a:ext cx="1563329" cy="45550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BD582C"/>
                </a:solidFill>
                <a:effectLst/>
                <a:uLnTx/>
                <a:uFillTx/>
                <a:latin typeface="Calibri" panose="020F0502020204030204"/>
                <a:ea typeface="+mn-ea"/>
                <a:cs typeface="+mn-cs"/>
              </a:rPr>
              <a:t>95%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BD582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BD582C"/>
                </a:solidFill>
                <a:effectLst/>
                <a:uLnTx/>
                <a:uFillTx/>
                <a:latin typeface="Calibri" panose="020F0502020204030204"/>
                <a:ea typeface="+mn-ea"/>
                <a:cs typeface="+mn-cs"/>
              </a:rPr>
              <a:t>56%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BD582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BD582C"/>
                </a:solidFill>
                <a:effectLst/>
                <a:uLnTx/>
                <a:uFillTx/>
                <a:latin typeface="Calibri" panose="020F0502020204030204"/>
                <a:ea typeface="+mn-ea"/>
                <a:cs typeface="+mn-cs"/>
              </a:rPr>
              <a:t>59%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D582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BD582C"/>
                </a:solidFill>
                <a:effectLst/>
                <a:uLnTx/>
                <a:uFillTx/>
                <a:latin typeface="Calibri" panose="020F0502020204030204"/>
                <a:ea typeface="+mn-ea"/>
                <a:cs typeface="+mn-cs"/>
              </a:rPr>
              <a:t>$65  </a:t>
            </a:r>
            <a:r>
              <a:rPr kumimoji="0" lang="en-US" sz="2000" b="0" i="0" u="none" strike="noStrike" kern="1200" cap="none" spc="0" normalizeH="0" baseline="0" noProof="0" dirty="0" smtClean="0">
                <a:ln>
                  <a:noFill/>
                </a:ln>
                <a:solidFill>
                  <a:srgbClr val="BD582C"/>
                </a:solidFill>
                <a:effectLst/>
                <a:uLnTx/>
                <a:uFillTx/>
                <a:latin typeface="Calibri" panose="020F0502020204030204"/>
                <a:ea typeface="+mn-ea"/>
                <a:cs typeface="+mn-cs"/>
              </a:rPr>
              <a:t>per month</a:t>
            </a:r>
          </a:p>
        </p:txBody>
      </p:sp>
      <p:sp>
        <p:nvSpPr>
          <p:cNvPr id="6" name="TextBox 5"/>
          <p:cNvSpPr txBox="1"/>
          <p:nvPr/>
        </p:nvSpPr>
        <p:spPr>
          <a:xfrm>
            <a:off x="7683909" y="6395465"/>
            <a:ext cx="389357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Calibri" panose="020F0502020204030204"/>
                <a:ea typeface="+mn-ea"/>
                <a:cs typeface="+mn-cs"/>
              </a:rPr>
              <a:t>CMS, Open Enrollment Public Use Files</a:t>
            </a:r>
            <a:endPar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38841" y="5869094"/>
            <a:ext cx="733425" cy="762000"/>
          </a:xfrm>
          <a:prstGeom prst="rect">
            <a:avLst/>
          </a:prstGeom>
        </p:spPr>
      </p:pic>
    </p:spTree>
    <p:extLst>
      <p:ext uri="{BB962C8B-B14F-4D97-AF65-F5344CB8AC3E}">
        <p14:creationId xmlns:p14="http://schemas.microsoft.com/office/powerpoint/2010/main" val="736658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348" y="397684"/>
            <a:ext cx="9552039" cy="1206917"/>
          </a:xfrm>
        </p:spPr>
        <p:txBody>
          <a:bodyPr>
            <a:normAutofit fontScale="90000"/>
          </a:bodyPr>
          <a:lstStyle/>
          <a:p>
            <a:pPr algn="ctr"/>
            <a:r>
              <a:rPr lang="en-US" sz="4400" dirty="0" smtClean="0"/>
              <a:t>Texas enrollment surges in Gold plans     </a:t>
            </a:r>
            <a:br>
              <a:rPr lang="en-US" sz="4400" dirty="0" smtClean="0"/>
            </a:br>
            <a:r>
              <a:rPr lang="en-US" sz="3100" dirty="0" smtClean="0"/>
              <a:t>(premiums of $10 or less/month for nearly half of those enrolled)</a:t>
            </a:r>
            <a:endParaRPr lang="en-US" sz="3100" dirty="0"/>
          </a:p>
        </p:txBody>
      </p:sp>
      <p:sp>
        <p:nvSpPr>
          <p:cNvPr id="8" name="TextBox 7"/>
          <p:cNvSpPr txBox="1"/>
          <p:nvPr/>
        </p:nvSpPr>
        <p:spPr>
          <a:xfrm>
            <a:off x="8298426" y="6359833"/>
            <a:ext cx="389357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Calibri" panose="020F0502020204030204"/>
                <a:ea typeface="+mn-ea"/>
                <a:cs typeface="+mn-cs"/>
              </a:rPr>
              <a:t>CMS, Open Enrollment Public Use Files</a:t>
            </a:r>
            <a:endPar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10" name="Chart 9"/>
          <p:cNvGraphicFramePr>
            <a:graphicFrameLocks/>
          </p:cNvGraphicFramePr>
          <p:nvPr>
            <p:extLst/>
          </p:nvPr>
        </p:nvGraphicFramePr>
        <p:xfrm>
          <a:off x="1873045" y="1788140"/>
          <a:ext cx="9065342" cy="457169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a:blip r:embed="rId4"/>
          <a:stretch>
            <a:fillRect/>
          </a:stretch>
        </p:blipFill>
        <p:spPr>
          <a:xfrm>
            <a:off x="138841" y="5869094"/>
            <a:ext cx="733425" cy="762000"/>
          </a:xfrm>
          <a:prstGeom prst="rect">
            <a:avLst/>
          </a:prstGeom>
        </p:spPr>
      </p:pic>
    </p:spTree>
    <p:extLst>
      <p:ext uri="{BB962C8B-B14F-4D97-AF65-F5344CB8AC3E}">
        <p14:creationId xmlns:p14="http://schemas.microsoft.com/office/powerpoint/2010/main" val="108197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70C0"/>
                </a:solidFill>
                <a:latin typeface="+mn-lt"/>
              </a:rPr>
              <a:t>Pregnant Women</a:t>
            </a:r>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1088778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40250"/>
            <a:ext cx="10058400" cy="1450757"/>
          </a:xfrm>
        </p:spPr>
        <p:txBody>
          <a:bodyPr/>
          <a:lstStyle/>
          <a:p>
            <a:r>
              <a:rPr lang="en-US" b="1" dirty="0">
                <a:solidFill>
                  <a:srgbClr val="0070C0"/>
                </a:solidFill>
                <a:latin typeface="+mn-lt"/>
              </a:rPr>
              <a:t>CHIP Perinatal (“CHIP-P”)</a:t>
            </a:r>
          </a:p>
        </p:txBody>
      </p:sp>
      <p:sp>
        <p:nvSpPr>
          <p:cNvPr id="3" name="Content Placeholder 2"/>
          <p:cNvSpPr>
            <a:spLocks noGrp="1"/>
          </p:cNvSpPr>
          <p:nvPr>
            <p:ph idx="1"/>
          </p:nvPr>
        </p:nvSpPr>
        <p:spPr>
          <a:xfrm>
            <a:off x="752222" y="1155620"/>
            <a:ext cx="10272335" cy="4474554"/>
          </a:xfrm>
        </p:spPr>
        <p:txBody>
          <a:bodyPr>
            <a:noAutofit/>
          </a:bodyPr>
          <a:lstStyle/>
          <a:p>
            <a:pPr marL="228600" indent="-228600">
              <a:spcAft>
                <a:spcPts val="600"/>
              </a:spcAft>
              <a:buFont typeface="Arial" panose="020B0604020202020204" pitchFamily="34" charset="0"/>
              <a:buChar char="•"/>
            </a:pPr>
            <a:r>
              <a:rPr lang="en-US" sz="2200" dirty="0"/>
              <a:t>In Texas, </a:t>
            </a:r>
            <a:r>
              <a:rPr lang="en-US" sz="2200" u="sng" dirty="0"/>
              <a:t>most</a:t>
            </a:r>
            <a:r>
              <a:rPr lang="en-US" sz="2200" dirty="0"/>
              <a:t> adult “qualified/lawfully present” immigrants are not eligible for Medicaid. </a:t>
            </a:r>
            <a:r>
              <a:rPr lang="en-US" sz="1800" dirty="0"/>
              <a:t>(Unless they are a qualified/lawfully </a:t>
            </a:r>
            <a:r>
              <a:rPr lang="en-US" sz="1800" dirty="0" smtClean="0"/>
              <a:t>present </a:t>
            </a:r>
            <a:r>
              <a:rPr lang="en-US" sz="1800" dirty="0"/>
              <a:t>immigrant and meet one of the exceptions, or they have a Medicaid-eligible status, such as refugee.) </a:t>
            </a:r>
          </a:p>
          <a:p>
            <a:pPr marL="228600" indent="-228600">
              <a:spcAft>
                <a:spcPts val="600"/>
              </a:spcAft>
              <a:buFont typeface="Arial" panose="020B0604020202020204" pitchFamily="34" charset="0"/>
              <a:buChar char="•"/>
            </a:pPr>
            <a:r>
              <a:rPr lang="en-US" sz="2200" b="1" dirty="0"/>
              <a:t>CHIP Perinatal </a:t>
            </a:r>
            <a:r>
              <a:rPr lang="en-US" sz="2200" dirty="0"/>
              <a:t>services in Texas are technically offered for the benefit of unborn children of pregnant women </a:t>
            </a:r>
            <a:r>
              <a:rPr lang="en-US" sz="2200" b="1" dirty="0"/>
              <a:t>who are uninsured, and do not qualify for Medicaid due to income or immigration status and who have household income below 207% of the FPL. </a:t>
            </a:r>
            <a:r>
              <a:rPr lang="en-US" sz="2200" b="1" dirty="0">
                <a:solidFill>
                  <a:srgbClr val="C00000"/>
                </a:solidFill>
              </a:rPr>
              <a:t>This includes </a:t>
            </a:r>
            <a:r>
              <a:rPr lang="en-US" sz="2200" b="1" u="sng" dirty="0">
                <a:solidFill>
                  <a:srgbClr val="C00000"/>
                </a:solidFill>
              </a:rPr>
              <a:t>both</a:t>
            </a:r>
            <a:r>
              <a:rPr lang="en-US" sz="2200" b="1" dirty="0">
                <a:solidFill>
                  <a:srgbClr val="C00000"/>
                </a:solidFill>
              </a:rPr>
              <a:t> undocumented women and qualified immigrant women.</a:t>
            </a:r>
          </a:p>
          <a:p>
            <a:pPr marL="228600" indent="-228600">
              <a:spcAft>
                <a:spcPts val="600"/>
              </a:spcAft>
              <a:buFont typeface="Arial" panose="020B0604020202020204" pitchFamily="34" charset="0"/>
              <a:buChar char="•"/>
            </a:pPr>
            <a:r>
              <a:rPr lang="en-US" sz="2200" dirty="0"/>
              <a:t>Services are limited to prenatal visits, prescription prenatal vitamins, labor and delivery, and post-partum care. </a:t>
            </a:r>
            <a:r>
              <a:rPr lang="en-US" sz="2200" b="1" dirty="0">
                <a:solidFill>
                  <a:srgbClr val="C00000"/>
                </a:solidFill>
              </a:rPr>
              <a:t>Therefore, CHIP Perinatal is </a:t>
            </a:r>
            <a:r>
              <a:rPr lang="en-US" sz="2200" b="1" u="sng" dirty="0">
                <a:solidFill>
                  <a:srgbClr val="C00000"/>
                </a:solidFill>
              </a:rPr>
              <a:t>not</a:t>
            </a:r>
            <a:r>
              <a:rPr lang="en-US" sz="2200" b="1" dirty="0">
                <a:solidFill>
                  <a:srgbClr val="C00000"/>
                </a:solidFill>
              </a:rPr>
              <a:t> considered Minimum Essential Coverage (MEC). </a:t>
            </a:r>
          </a:p>
          <a:p>
            <a:pPr marL="228600" indent="-228600">
              <a:spcAft>
                <a:spcPts val="600"/>
              </a:spcAft>
              <a:buFont typeface="Arial" panose="020B0604020202020204" pitchFamily="34" charset="0"/>
              <a:buChar char="•"/>
            </a:pPr>
            <a:r>
              <a:rPr lang="en-US" sz="2800" b="1" dirty="0"/>
              <a:t>Note: </a:t>
            </a:r>
            <a:r>
              <a:rPr lang="en-US" sz="2800" dirty="0"/>
              <a:t>Since undocumented women are not eligible to purchase Marketplace coverage, their best Texas option is CHIP Perinatal</a:t>
            </a:r>
            <a:r>
              <a:rPr lang="en-US" sz="2200" dirty="0"/>
              <a:t>.</a:t>
            </a:r>
          </a:p>
          <a:p>
            <a:pPr marL="228600" indent="-228600">
              <a:spcAft>
                <a:spcPts val="600"/>
              </a:spcAft>
              <a:buFont typeface="Arial" panose="020B0604020202020204" pitchFamily="34" charset="0"/>
              <a:buChar char="•"/>
            </a:pPr>
            <a:endParaRPr lang="en-US" sz="2200" dirty="0"/>
          </a:p>
        </p:txBody>
      </p:sp>
      <p:sp>
        <p:nvSpPr>
          <p:cNvPr id="4" name="Slide Number Placeholder 3"/>
          <p:cNvSpPr>
            <a:spLocks noGrp="1"/>
          </p:cNvSpPr>
          <p:nvPr>
            <p:ph type="sldNum" sz="quarter" idx="12"/>
          </p:nvPr>
        </p:nvSpPr>
        <p:spPr/>
        <p:txBody>
          <a:bodyPr/>
          <a:lstStyle/>
          <a:p>
            <a:fld id="{065D3316-FC6A-47BE-A241-7C48D57EE6C5}" type="slidenum">
              <a:rPr lang="en-US" smtClean="0"/>
              <a:t>28</a:t>
            </a:fld>
            <a:endParaRPr lang="en-US"/>
          </a:p>
        </p:txBody>
      </p:sp>
    </p:spTree>
    <p:extLst>
      <p:ext uri="{BB962C8B-B14F-4D97-AF65-F5344CB8AC3E}">
        <p14:creationId xmlns:p14="http://schemas.microsoft.com/office/powerpoint/2010/main" val="1833655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114074"/>
            <a:ext cx="10058400" cy="1450757"/>
          </a:xfrm>
        </p:spPr>
        <p:txBody>
          <a:bodyPr/>
          <a:lstStyle/>
          <a:p>
            <a:r>
              <a:rPr lang="en-US" b="1" dirty="0">
                <a:solidFill>
                  <a:srgbClr val="0070C0"/>
                </a:solidFill>
                <a:latin typeface="+mn-lt"/>
              </a:rPr>
              <a:t>Options for Lawfully Present Pregnant Immigrants</a:t>
            </a:r>
            <a:endParaRPr lang="en-US" sz="2000" b="1" dirty="0">
              <a:solidFill>
                <a:srgbClr val="0070C0"/>
              </a:solidFill>
              <a:latin typeface="+mn-lt"/>
            </a:endParaRPr>
          </a:p>
        </p:txBody>
      </p:sp>
      <p:sp>
        <p:nvSpPr>
          <p:cNvPr id="3" name="Content Placeholder 2"/>
          <p:cNvSpPr>
            <a:spLocks noGrp="1"/>
          </p:cNvSpPr>
          <p:nvPr>
            <p:ph idx="1"/>
          </p:nvPr>
        </p:nvSpPr>
        <p:spPr>
          <a:xfrm>
            <a:off x="716377" y="1745381"/>
            <a:ext cx="10175272" cy="4223749"/>
          </a:xfrm>
        </p:spPr>
        <p:txBody>
          <a:bodyPr>
            <a:normAutofit lnSpcReduction="10000"/>
          </a:bodyPr>
          <a:lstStyle/>
          <a:p>
            <a:pPr marL="228600" indent="-228600">
              <a:buFont typeface="Arial" panose="020B0604020202020204" pitchFamily="34" charset="0"/>
              <a:buChar char="•"/>
            </a:pPr>
            <a:r>
              <a:rPr lang="en-US" sz="2400" dirty="0"/>
              <a:t>If they do not qualify for Medicaid (most do not in Texas), </a:t>
            </a:r>
            <a:r>
              <a:rPr lang="en-US" sz="2400" b="1" dirty="0"/>
              <a:t>lawfully present </a:t>
            </a:r>
            <a:r>
              <a:rPr lang="en-US" sz="2400" dirty="0"/>
              <a:t>immigrant women who are pregnant might be eligible for CHIP Perinatal and/or Marketplace Coverage.</a:t>
            </a:r>
          </a:p>
          <a:p>
            <a:pPr marL="228600" indent="-228600">
              <a:buFont typeface="Arial" panose="020B0604020202020204" pitchFamily="34" charset="0"/>
              <a:buChar char="•"/>
            </a:pPr>
            <a:r>
              <a:rPr lang="en-US" sz="2400" dirty="0"/>
              <a:t>However, </a:t>
            </a:r>
          </a:p>
          <a:p>
            <a:pPr marL="521208" lvl="1" indent="-228600">
              <a:buFont typeface="Arial" panose="020B0604020202020204" pitchFamily="34" charset="0"/>
              <a:buChar char="•"/>
            </a:pPr>
            <a:r>
              <a:rPr lang="en-US" sz="2200" dirty="0"/>
              <a:t>The</a:t>
            </a:r>
            <a:r>
              <a:rPr lang="en-US" sz="2200" b="1" dirty="0"/>
              <a:t> Marketplace does NOT offer a SEP for pregnancy; </a:t>
            </a:r>
            <a:r>
              <a:rPr lang="en-US" sz="2200" dirty="0"/>
              <a:t>and </a:t>
            </a:r>
          </a:p>
          <a:p>
            <a:pPr marL="521208" lvl="1" indent="-228600">
              <a:buFont typeface="Arial" panose="020B0604020202020204" pitchFamily="34" charset="0"/>
              <a:buChar char="•"/>
            </a:pPr>
            <a:r>
              <a:rPr lang="en-US" sz="2200" b="1" dirty="0"/>
              <a:t>Texas CHIP rules </a:t>
            </a:r>
            <a:r>
              <a:rPr lang="en-US" sz="2200" dirty="0"/>
              <a:t>do not allow women to enroll in CHIP Perinatal if they have other coverage </a:t>
            </a:r>
            <a:r>
              <a:rPr lang="en-US" sz="2200" dirty="0" smtClean="0"/>
              <a:t>(</a:t>
            </a:r>
            <a:r>
              <a:rPr lang="en-US" sz="2200" dirty="0"/>
              <a:t>t</a:t>
            </a:r>
            <a:r>
              <a:rPr lang="en-US" sz="2200" dirty="0" smtClean="0"/>
              <a:t>hey </a:t>
            </a:r>
            <a:r>
              <a:rPr lang="en-US" sz="2200" u="sng" dirty="0" smtClean="0"/>
              <a:t>can</a:t>
            </a:r>
            <a:r>
              <a:rPr lang="en-US" sz="2200" dirty="0" smtClean="0"/>
              <a:t> </a:t>
            </a:r>
            <a:r>
              <a:rPr lang="en-US" sz="2200" dirty="0"/>
              <a:t>enroll if CHIP-P if they drop Marketplace). </a:t>
            </a:r>
          </a:p>
          <a:p>
            <a:pPr marL="228600" indent="-228600">
              <a:buFont typeface="Arial" panose="020B0604020202020204" pitchFamily="34" charset="0"/>
              <a:buChar char="•"/>
            </a:pPr>
            <a:r>
              <a:rPr lang="en-US" sz="2400" dirty="0"/>
              <a:t>These consumers have a important decision to make: </a:t>
            </a:r>
          </a:p>
          <a:p>
            <a:pPr marL="619125" lvl="1" indent="-342900">
              <a:buFont typeface="+mj-lt"/>
              <a:buAutoNum type="arabicPeriod"/>
            </a:pPr>
            <a:r>
              <a:rPr lang="en-US" sz="2000" dirty="0"/>
              <a:t>Marketplace plan with full coverage, that likely includes some level of cost sharing</a:t>
            </a:r>
          </a:p>
          <a:p>
            <a:pPr marL="802005" lvl="2" indent="-342900"/>
            <a:r>
              <a:rPr lang="en-US" sz="1600" i="1" dirty="0"/>
              <a:t>Under IRA, those with incomes under 150% FPL now get comprehensive coverage with a $0/month premium and a low or no deductible, thru 2025.</a:t>
            </a:r>
          </a:p>
          <a:p>
            <a:pPr marL="619125" lvl="1" indent="-342900">
              <a:buFont typeface="+mj-lt"/>
              <a:buAutoNum type="arabicPeriod"/>
            </a:pPr>
            <a:r>
              <a:rPr lang="en-US" sz="2000" dirty="0"/>
              <a:t>CHIP Perinatal with no cost sharing for pregnancy-related services</a:t>
            </a:r>
          </a:p>
        </p:txBody>
      </p:sp>
      <p:sp>
        <p:nvSpPr>
          <p:cNvPr id="4" name="Slide Number Placeholder 3"/>
          <p:cNvSpPr>
            <a:spLocks noGrp="1"/>
          </p:cNvSpPr>
          <p:nvPr>
            <p:ph type="sldNum" sz="quarter" idx="12"/>
          </p:nvPr>
        </p:nvSpPr>
        <p:spPr/>
        <p:txBody>
          <a:bodyPr/>
          <a:lstStyle/>
          <a:p>
            <a:fld id="{065D3316-FC6A-47BE-A241-7C48D57EE6C5}" type="slidenum">
              <a:rPr lang="en-US" smtClean="0"/>
              <a:t>29</a:t>
            </a:fld>
            <a:endParaRPr lang="en-US"/>
          </a:p>
        </p:txBody>
      </p:sp>
    </p:spTree>
    <p:extLst>
      <p:ext uri="{BB962C8B-B14F-4D97-AF65-F5344CB8AC3E}">
        <p14:creationId xmlns:p14="http://schemas.microsoft.com/office/powerpoint/2010/main" val="328230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Immigrant Eligibility</a:t>
            </a:r>
          </a:p>
        </p:txBody>
      </p:sp>
      <p:sp>
        <p:nvSpPr>
          <p:cNvPr id="3" name="Text Placeholder 2"/>
          <p:cNvSpPr>
            <a:spLocks noGrp="1"/>
          </p:cNvSpPr>
          <p:nvPr>
            <p:ph type="body" idx="1"/>
          </p:nvPr>
        </p:nvSpPr>
        <p:spPr>
          <a:xfrm>
            <a:off x="1190624" y="4852576"/>
            <a:ext cx="10161743" cy="1100549"/>
          </a:xfrm>
        </p:spPr>
        <p:txBody>
          <a:bodyPr/>
          <a:lstStyle/>
          <a:p>
            <a:r>
              <a:rPr lang="en-US" sz="2000" b="1" dirty="0">
                <a:solidFill>
                  <a:schemeClr val="accent5">
                    <a:lumMod val="75000"/>
                  </a:schemeClr>
                </a:solidFill>
                <a:latin typeface="+mn-lt"/>
              </a:rPr>
              <a:t>Under the ACA most </a:t>
            </a:r>
            <a:r>
              <a:rPr lang="en-US" sz="2000" b="1" u="sng" dirty="0">
                <a:solidFill>
                  <a:schemeClr val="accent5">
                    <a:lumMod val="75000"/>
                  </a:schemeClr>
                </a:solidFill>
                <a:latin typeface="+mn-lt"/>
              </a:rPr>
              <a:t>lawfully present </a:t>
            </a:r>
            <a:r>
              <a:rPr lang="en-US" sz="2000" b="1" dirty="0">
                <a:solidFill>
                  <a:schemeClr val="accent5">
                    <a:lumMod val="75000"/>
                  </a:schemeClr>
                </a:solidFill>
                <a:latin typeface="+mn-lt"/>
              </a:rPr>
              <a:t>immigrants are eligible for some type of affordable coverage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719236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#4</a:t>
            </a:r>
          </a:p>
        </p:txBody>
      </p:sp>
      <p:sp>
        <p:nvSpPr>
          <p:cNvPr id="7" name="Content Placeholder 6"/>
          <p:cNvSpPr>
            <a:spLocks noGrp="1"/>
          </p:cNvSpPr>
          <p:nvPr>
            <p:ph sz="half" idx="2"/>
          </p:nvPr>
        </p:nvSpPr>
        <p:spPr/>
        <p:txBody>
          <a:bodyPr>
            <a:normAutofit/>
          </a:bodyPr>
          <a:lstStyle/>
          <a:p>
            <a:r>
              <a:rPr lang="en-US" sz="2200" dirty="0"/>
              <a:t>Maggie is single, uninsured, and expecting her first child. </a:t>
            </a:r>
          </a:p>
          <a:p>
            <a:r>
              <a:rPr lang="en-US" sz="2200" dirty="0"/>
              <a:t>She is a Lawful Permanent Resident (LPR). </a:t>
            </a:r>
          </a:p>
          <a:p>
            <a:r>
              <a:rPr lang="en-US" sz="2200" dirty="0"/>
              <a:t>She only has 5 years (20 quarters) of work history.</a:t>
            </a:r>
          </a:p>
          <a:p>
            <a:r>
              <a:rPr lang="en-US" sz="2200" dirty="0"/>
              <a:t>Her household income is at 145% of the FPL </a:t>
            </a:r>
          </a:p>
          <a:p>
            <a:r>
              <a:rPr lang="en-US" sz="2200" dirty="0"/>
              <a:t>She learns she is pregnant in June.</a:t>
            </a:r>
          </a:p>
          <a:p>
            <a:r>
              <a:rPr lang="en-US" sz="2200" dirty="0"/>
              <a:t>What are her coverage options?</a:t>
            </a:r>
          </a:p>
        </p:txBody>
      </p:sp>
      <p:sp>
        <p:nvSpPr>
          <p:cNvPr id="3" name="Slide Number Placeholder 2"/>
          <p:cNvSpPr>
            <a:spLocks noGrp="1"/>
          </p:cNvSpPr>
          <p:nvPr>
            <p:ph type="sldNum" sz="quarter" idx="12"/>
          </p:nvPr>
        </p:nvSpPr>
        <p:spPr/>
        <p:txBody>
          <a:bodyPr/>
          <a:lstStyle/>
          <a:p>
            <a:fld id="{4FAB73BC-B049-4115-A692-8D63A059BFB8}" type="slidenum">
              <a:rPr lang="en-US" smtClean="0"/>
              <a:pPr/>
              <a:t>30</a:t>
            </a:fld>
            <a:endParaRPr lang="en-US" dirty="0"/>
          </a:p>
        </p:txBody>
      </p:sp>
      <p:pic>
        <p:nvPicPr>
          <p:cNvPr id="14" name="Picture 13">
            <a:extLst>
              <a:ext uri="{FF2B5EF4-FFF2-40B4-BE49-F238E27FC236}">
                <a16:creationId xmlns:a16="http://schemas.microsoft.com/office/drawing/2014/main" id="{1CD64093-8D19-1A48-BC8A-D6456F245F6A}"/>
              </a:ext>
            </a:extLst>
          </p:cNvPr>
          <p:cNvPicPr>
            <a:picLocks noChangeAspect="1"/>
          </p:cNvPicPr>
          <p:nvPr/>
        </p:nvPicPr>
        <p:blipFill rotWithShape="1">
          <a:blip r:embed="rId3"/>
          <a:srcRect r="44333"/>
          <a:stretch/>
        </p:blipFill>
        <p:spPr>
          <a:xfrm>
            <a:off x="1857482" y="1960034"/>
            <a:ext cx="3417355" cy="3448050"/>
          </a:xfrm>
          <a:prstGeom prst="rect">
            <a:avLst/>
          </a:prstGeom>
        </p:spPr>
      </p:pic>
    </p:spTree>
    <p:extLst>
      <p:ext uri="{BB962C8B-B14F-4D97-AF65-F5344CB8AC3E}">
        <p14:creationId xmlns:p14="http://schemas.microsoft.com/office/powerpoint/2010/main" val="1115889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E27B79-BD39-42CC-B0A3-09C2ECE82FB5}" type="slidenum">
              <a:rPr lang="en-US" smtClean="0">
                <a:solidFill>
                  <a:prstClr val="black">
                    <a:tint val="75000"/>
                  </a:prstClr>
                </a:solidFill>
              </a:rPr>
              <a:pPr/>
              <a:t>31</a:t>
            </a:fld>
            <a:endParaRPr lang="en-US">
              <a:solidFill>
                <a:prstClr val="black">
                  <a:tint val="75000"/>
                </a:prstClr>
              </a:solidFill>
            </a:endParaRPr>
          </a:p>
        </p:txBody>
      </p:sp>
      <p:sp>
        <p:nvSpPr>
          <p:cNvPr id="114" name="TextBox 113"/>
          <p:cNvSpPr txBox="1"/>
          <p:nvPr/>
        </p:nvSpPr>
        <p:spPr>
          <a:xfrm>
            <a:off x="4644418" y="4306403"/>
            <a:ext cx="1119489" cy="466153"/>
          </a:xfrm>
          <a:prstGeom prst="rect">
            <a:avLst/>
          </a:prstGeom>
          <a:noFill/>
        </p:spPr>
        <p:txBody>
          <a:bodyPr wrap="square" rtlCol="0">
            <a:spAutoFit/>
          </a:bodyPr>
          <a:lstStyle/>
          <a:p>
            <a:pPr algn="r">
              <a:lnSpc>
                <a:spcPts val="1500"/>
              </a:lnSpc>
            </a:pPr>
            <a:r>
              <a:rPr lang="en-US" sz="1600" dirty="0">
                <a:solidFill>
                  <a:prstClr val="black"/>
                </a:solidFill>
              </a:rPr>
              <a:t>100% FPL </a:t>
            </a:r>
            <a:r>
              <a:rPr lang="en-US" sz="1100" i="1" dirty="0">
                <a:solidFill>
                  <a:prstClr val="black"/>
                </a:solidFill>
              </a:rPr>
              <a:t>$13,590/</a:t>
            </a:r>
            <a:r>
              <a:rPr lang="en-US" sz="1100" i="1" dirty="0" err="1">
                <a:solidFill>
                  <a:prstClr val="black"/>
                </a:solidFill>
              </a:rPr>
              <a:t>yr</a:t>
            </a:r>
            <a:endParaRPr lang="en-US" sz="1100" i="1" dirty="0">
              <a:solidFill>
                <a:prstClr val="black"/>
              </a:solidFill>
            </a:endParaRPr>
          </a:p>
        </p:txBody>
      </p:sp>
      <p:grpSp>
        <p:nvGrpSpPr>
          <p:cNvPr id="11" name="Group 10"/>
          <p:cNvGrpSpPr/>
          <p:nvPr/>
        </p:nvGrpSpPr>
        <p:grpSpPr>
          <a:xfrm>
            <a:off x="4332922" y="135028"/>
            <a:ext cx="6595555" cy="6067495"/>
            <a:chOff x="4589861" y="675507"/>
            <a:chExt cx="5822780" cy="5613624"/>
          </a:xfrm>
        </p:grpSpPr>
        <p:grpSp>
          <p:nvGrpSpPr>
            <p:cNvPr id="10" name="Group 9"/>
            <p:cNvGrpSpPr/>
            <p:nvPr/>
          </p:nvGrpSpPr>
          <p:grpSpPr>
            <a:xfrm>
              <a:off x="4589861" y="675507"/>
              <a:ext cx="5822780" cy="5185464"/>
              <a:chOff x="4589861" y="675507"/>
              <a:chExt cx="5822780" cy="5185464"/>
            </a:xfrm>
          </p:grpSpPr>
          <p:cxnSp>
            <p:nvCxnSpPr>
              <p:cNvPr id="63" name="Straight Connector 62"/>
              <p:cNvCxnSpPr/>
              <p:nvPr/>
            </p:nvCxnSpPr>
            <p:spPr>
              <a:xfrm>
                <a:off x="5797434" y="4169320"/>
                <a:ext cx="479978" cy="1"/>
              </a:xfrm>
              <a:prstGeom prst="line">
                <a:avLst/>
              </a:prstGeom>
            </p:spPr>
            <p:style>
              <a:lnRef idx="2">
                <a:schemeClr val="accent5"/>
              </a:lnRef>
              <a:fillRef idx="0">
                <a:schemeClr val="accent5"/>
              </a:fillRef>
              <a:effectRef idx="1">
                <a:schemeClr val="accent5"/>
              </a:effectRef>
              <a:fontRef idx="minor">
                <a:schemeClr val="tx1"/>
              </a:fontRef>
            </p:style>
          </p:cxnSp>
          <p:cxnSp>
            <p:nvCxnSpPr>
              <p:cNvPr id="33" name="Straight Connector 32"/>
              <p:cNvCxnSpPr/>
              <p:nvPr/>
            </p:nvCxnSpPr>
            <p:spPr>
              <a:xfrm>
                <a:off x="5797434" y="4658932"/>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111" name="Group 110"/>
              <p:cNvGrpSpPr/>
              <p:nvPr/>
            </p:nvGrpSpPr>
            <p:grpSpPr>
              <a:xfrm>
                <a:off x="4589861" y="675507"/>
                <a:ext cx="5822780" cy="5185464"/>
                <a:chOff x="2516706" y="1672536"/>
                <a:chExt cx="5822780" cy="5185464"/>
              </a:xfrm>
            </p:grpSpPr>
            <p:grpSp>
              <p:nvGrpSpPr>
                <p:cNvPr id="116" name="Group 115"/>
                <p:cNvGrpSpPr/>
                <p:nvPr/>
              </p:nvGrpSpPr>
              <p:grpSpPr>
                <a:xfrm>
                  <a:off x="2516706" y="1672536"/>
                  <a:ext cx="5822780" cy="5185464"/>
                  <a:chOff x="2516706" y="1672536"/>
                  <a:chExt cx="5822780" cy="5185464"/>
                </a:xfrm>
              </p:grpSpPr>
              <p:cxnSp>
                <p:nvCxnSpPr>
                  <p:cNvPr id="118" name="Straight Connector 117"/>
                  <p:cNvCxnSpPr/>
                  <p:nvPr/>
                </p:nvCxnSpPr>
                <p:spPr>
                  <a:xfrm>
                    <a:off x="3663985" y="1905350"/>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119" name="Group 118"/>
                  <p:cNvGrpSpPr/>
                  <p:nvPr/>
                </p:nvGrpSpPr>
                <p:grpSpPr>
                  <a:xfrm>
                    <a:off x="2516706" y="1672536"/>
                    <a:ext cx="5822780" cy="5185464"/>
                    <a:chOff x="2141556" y="1191492"/>
                    <a:chExt cx="5822780" cy="5185464"/>
                  </a:xfrm>
                </p:grpSpPr>
                <p:sp>
                  <p:nvSpPr>
                    <p:cNvPr id="120" name="TextBox 119"/>
                    <p:cNvSpPr txBox="1"/>
                    <p:nvPr/>
                  </p:nvSpPr>
                  <p:spPr>
                    <a:xfrm>
                      <a:off x="2145266" y="1330990"/>
                      <a:ext cx="1228437" cy="441369"/>
                    </a:xfrm>
                    <a:prstGeom prst="rect">
                      <a:avLst/>
                    </a:prstGeom>
                    <a:noFill/>
                  </p:spPr>
                  <p:txBody>
                    <a:bodyPr wrap="square" rtlCol="0">
                      <a:spAutoFit/>
                    </a:bodyPr>
                    <a:lstStyle/>
                    <a:p>
                      <a:pPr algn="r">
                        <a:lnSpc>
                          <a:spcPts val="1500"/>
                        </a:lnSpc>
                      </a:pPr>
                      <a:r>
                        <a:rPr lang="en-US" sz="1600" dirty="0">
                          <a:solidFill>
                            <a:prstClr val="black"/>
                          </a:solidFill>
                        </a:rPr>
                        <a:t>400% FPL</a:t>
                      </a:r>
                    </a:p>
                    <a:p>
                      <a:pPr algn="r">
                        <a:lnSpc>
                          <a:spcPts val="1500"/>
                        </a:lnSpc>
                      </a:pPr>
                      <a:r>
                        <a:rPr lang="en-US" sz="1100" i="1" dirty="0">
                          <a:solidFill>
                            <a:prstClr val="black"/>
                          </a:solidFill>
                        </a:rPr>
                        <a:t>$54,360/</a:t>
                      </a:r>
                      <a:r>
                        <a:rPr lang="en-US" sz="1100" i="1" dirty="0" err="1">
                          <a:solidFill>
                            <a:prstClr val="black"/>
                          </a:solidFill>
                        </a:rPr>
                        <a:t>yr</a:t>
                      </a:r>
                      <a:r>
                        <a:rPr lang="en-US" sz="1100" i="1" dirty="0">
                          <a:solidFill>
                            <a:prstClr val="black"/>
                          </a:solidFill>
                        </a:rPr>
                        <a:t> </a:t>
                      </a:r>
                    </a:p>
                  </p:txBody>
                </p:sp>
                <p:grpSp>
                  <p:nvGrpSpPr>
                    <p:cNvPr id="121" name="Group 120"/>
                    <p:cNvGrpSpPr/>
                    <p:nvPr/>
                  </p:nvGrpSpPr>
                  <p:grpSpPr>
                    <a:xfrm>
                      <a:off x="2141556" y="1191492"/>
                      <a:ext cx="5822780" cy="5185464"/>
                      <a:chOff x="1323047" y="1277394"/>
                      <a:chExt cx="5822780" cy="5185464"/>
                    </a:xfrm>
                  </p:grpSpPr>
                  <p:grpSp>
                    <p:nvGrpSpPr>
                      <p:cNvPr id="122" name="Group 121"/>
                      <p:cNvGrpSpPr/>
                      <p:nvPr/>
                    </p:nvGrpSpPr>
                    <p:grpSpPr>
                      <a:xfrm>
                        <a:off x="1426065" y="3115702"/>
                        <a:ext cx="1604331" cy="447005"/>
                        <a:chOff x="1403375" y="5459398"/>
                        <a:chExt cx="1604331" cy="447005"/>
                      </a:xfrm>
                    </p:grpSpPr>
                    <p:cxnSp>
                      <p:nvCxnSpPr>
                        <p:cNvPr id="137" name="Straight Connector 136"/>
                        <p:cNvCxnSpPr/>
                        <p:nvPr/>
                      </p:nvCxnSpPr>
                      <p:spPr>
                        <a:xfrm>
                          <a:off x="2527728" y="5624259"/>
                          <a:ext cx="479978" cy="1"/>
                        </a:xfrm>
                        <a:prstGeom prst="line">
                          <a:avLst/>
                        </a:prstGeom>
                      </p:spPr>
                      <p:style>
                        <a:lnRef idx="2">
                          <a:schemeClr val="accent5"/>
                        </a:lnRef>
                        <a:fillRef idx="0">
                          <a:schemeClr val="accent5"/>
                        </a:fillRef>
                        <a:effectRef idx="1">
                          <a:schemeClr val="accent5"/>
                        </a:effectRef>
                        <a:fontRef idx="minor">
                          <a:schemeClr val="tx1"/>
                        </a:fontRef>
                      </p:style>
                    </p:cxnSp>
                    <p:sp>
                      <p:nvSpPr>
                        <p:cNvPr id="138" name="TextBox 137"/>
                        <p:cNvSpPr txBox="1"/>
                        <p:nvPr/>
                      </p:nvSpPr>
                      <p:spPr>
                        <a:xfrm>
                          <a:off x="1403375" y="5459398"/>
                          <a:ext cx="1109228" cy="447005"/>
                        </a:xfrm>
                        <a:prstGeom prst="rect">
                          <a:avLst/>
                        </a:prstGeom>
                        <a:noFill/>
                      </p:spPr>
                      <p:txBody>
                        <a:bodyPr wrap="square" rtlCol="0">
                          <a:spAutoFit/>
                        </a:bodyPr>
                        <a:lstStyle/>
                        <a:p>
                          <a:pPr algn="r">
                            <a:lnSpc>
                              <a:spcPts val="1500"/>
                            </a:lnSpc>
                          </a:pPr>
                          <a:r>
                            <a:rPr lang="en-US" sz="1600" dirty="0">
                              <a:solidFill>
                                <a:prstClr val="black"/>
                              </a:solidFill>
                            </a:rPr>
                            <a:t>250% FPL</a:t>
                          </a:r>
                        </a:p>
                        <a:p>
                          <a:pPr algn="r">
                            <a:lnSpc>
                              <a:spcPts val="1500"/>
                            </a:lnSpc>
                          </a:pPr>
                          <a:r>
                            <a:rPr lang="en-US" sz="1100" i="1" dirty="0">
                              <a:solidFill>
                                <a:prstClr val="black"/>
                              </a:solidFill>
                            </a:rPr>
                            <a:t>$33,975/</a:t>
                          </a:r>
                          <a:r>
                            <a:rPr lang="en-US" sz="1100" i="1" dirty="0" err="1">
                              <a:solidFill>
                                <a:prstClr val="black"/>
                              </a:solidFill>
                            </a:rPr>
                            <a:t>yr</a:t>
                          </a:r>
                          <a:r>
                            <a:rPr lang="en-US" sz="1600" dirty="0">
                              <a:solidFill>
                                <a:prstClr val="black"/>
                              </a:solidFill>
                            </a:rPr>
                            <a:t>  </a:t>
                          </a:r>
                        </a:p>
                      </p:txBody>
                    </p:sp>
                  </p:grpSp>
                  <p:grpSp>
                    <p:nvGrpSpPr>
                      <p:cNvPr id="123" name="Group 122"/>
                      <p:cNvGrpSpPr/>
                      <p:nvPr/>
                    </p:nvGrpSpPr>
                    <p:grpSpPr>
                      <a:xfrm>
                        <a:off x="1323047" y="3853169"/>
                        <a:ext cx="1696452" cy="441368"/>
                        <a:chOff x="1323047" y="4770342"/>
                        <a:chExt cx="1696452" cy="441368"/>
                      </a:xfrm>
                    </p:grpSpPr>
                    <p:sp>
                      <p:nvSpPr>
                        <p:cNvPr id="135" name="TextBox 134"/>
                        <p:cNvSpPr txBox="1"/>
                        <p:nvPr/>
                      </p:nvSpPr>
                      <p:spPr>
                        <a:xfrm>
                          <a:off x="1323047" y="4770342"/>
                          <a:ext cx="1228437" cy="441368"/>
                        </a:xfrm>
                        <a:prstGeom prst="rect">
                          <a:avLst/>
                        </a:prstGeom>
                        <a:noFill/>
                      </p:spPr>
                      <p:txBody>
                        <a:bodyPr wrap="square" rtlCol="0">
                          <a:spAutoFit/>
                        </a:bodyPr>
                        <a:lstStyle/>
                        <a:p>
                          <a:pPr algn="r">
                            <a:lnSpc>
                              <a:spcPts val="1500"/>
                            </a:lnSpc>
                          </a:pPr>
                          <a:r>
                            <a:rPr lang="en-US" sz="1600" dirty="0">
                              <a:solidFill>
                                <a:prstClr val="black"/>
                              </a:solidFill>
                            </a:rPr>
                            <a:t>207% FPL</a:t>
                          </a:r>
                        </a:p>
                        <a:p>
                          <a:pPr algn="r">
                            <a:lnSpc>
                              <a:spcPts val="1500"/>
                            </a:lnSpc>
                          </a:pPr>
                          <a:r>
                            <a:rPr lang="en-US" sz="1100" i="1" dirty="0">
                              <a:solidFill>
                                <a:prstClr val="black"/>
                              </a:solidFill>
                            </a:rPr>
                            <a:t>$28,131/</a:t>
                          </a:r>
                          <a:r>
                            <a:rPr lang="en-US" sz="1100" i="1" dirty="0" err="1">
                              <a:solidFill>
                                <a:prstClr val="black"/>
                              </a:solidFill>
                            </a:rPr>
                            <a:t>yr</a:t>
                          </a:r>
                          <a:endParaRPr lang="en-US" sz="1600" dirty="0">
                            <a:solidFill>
                              <a:prstClr val="black"/>
                            </a:solidFill>
                          </a:endParaRPr>
                        </a:p>
                      </p:txBody>
                    </p:sp>
                    <p:cxnSp>
                      <p:nvCxnSpPr>
                        <p:cNvPr id="136" name="Straight Connector 135"/>
                        <p:cNvCxnSpPr/>
                        <p:nvPr/>
                      </p:nvCxnSpPr>
                      <p:spPr>
                        <a:xfrm>
                          <a:off x="2539521" y="4882670"/>
                          <a:ext cx="479978" cy="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124" name="Group 123"/>
                      <p:cNvGrpSpPr/>
                      <p:nvPr/>
                    </p:nvGrpSpPr>
                    <p:grpSpPr>
                      <a:xfrm>
                        <a:off x="2937871" y="1497211"/>
                        <a:ext cx="4207956" cy="4959707"/>
                        <a:chOff x="2891689" y="1250461"/>
                        <a:chExt cx="4207956" cy="4959707"/>
                      </a:xfrm>
                    </p:grpSpPr>
                    <p:sp>
                      <p:nvSpPr>
                        <p:cNvPr id="127" name="Rectangle 126"/>
                        <p:cNvSpPr/>
                        <p:nvPr/>
                      </p:nvSpPr>
                      <p:spPr>
                        <a:xfrm>
                          <a:off x="2891694" y="1250461"/>
                          <a:ext cx="4207951" cy="181129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rgbClr val="002060"/>
                              </a:solidFill>
                            </a:rPr>
                            <a:t>Help Paying Premiums</a:t>
                          </a:r>
                        </a:p>
                        <a:p>
                          <a:pPr algn="ctr"/>
                          <a:r>
                            <a:rPr lang="en-US" sz="1600" i="1" dirty="0">
                              <a:solidFill>
                                <a:srgbClr val="002060"/>
                              </a:solidFill>
                            </a:rPr>
                            <a:t>Premium Tax Credits</a:t>
                          </a:r>
                        </a:p>
                      </p:txBody>
                    </p:sp>
                    <p:sp>
                      <p:nvSpPr>
                        <p:cNvPr id="128" name="L-Shape 127"/>
                        <p:cNvSpPr/>
                        <p:nvPr/>
                      </p:nvSpPr>
                      <p:spPr>
                        <a:xfrm rot="10800000">
                          <a:off x="2891689" y="3052708"/>
                          <a:ext cx="4207956" cy="3157459"/>
                        </a:xfrm>
                        <a:prstGeom prst="corner">
                          <a:avLst>
                            <a:gd name="adj1" fmla="val 36039"/>
                            <a:gd name="adj2" fmla="val 164983"/>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i="1" dirty="0">
                            <a:solidFill>
                              <a:prstClr val="white"/>
                            </a:solidFill>
                          </a:endParaRPr>
                        </a:p>
                      </p:txBody>
                    </p:sp>
                    <p:sp>
                      <p:nvSpPr>
                        <p:cNvPr id="129" name="Rectangle 128"/>
                        <p:cNvSpPr/>
                        <p:nvPr/>
                      </p:nvSpPr>
                      <p:spPr>
                        <a:xfrm>
                          <a:off x="2891695" y="3831076"/>
                          <a:ext cx="1441263" cy="2379092"/>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Medicaid</a:t>
                          </a:r>
                        </a:p>
                        <a:p>
                          <a:pPr algn="ctr"/>
                          <a:r>
                            <a:rPr lang="en-US" dirty="0">
                              <a:solidFill>
                                <a:srgbClr val="002060"/>
                              </a:solidFill>
                            </a:rPr>
                            <a:t>For</a:t>
                          </a:r>
                        </a:p>
                        <a:p>
                          <a:pPr algn="ctr"/>
                          <a:r>
                            <a:rPr lang="en-US" dirty="0">
                              <a:solidFill>
                                <a:srgbClr val="002060"/>
                              </a:solidFill>
                            </a:rPr>
                            <a:t>Pregnant</a:t>
                          </a:r>
                        </a:p>
                        <a:p>
                          <a:pPr algn="ctr"/>
                          <a:r>
                            <a:rPr lang="en-US" dirty="0">
                              <a:solidFill>
                                <a:srgbClr val="002060"/>
                              </a:solidFill>
                            </a:rPr>
                            <a:t>Women</a:t>
                          </a:r>
                        </a:p>
                      </p:txBody>
                    </p:sp>
                    <p:sp>
                      <p:nvSpPr>
                        <p:cNvPr id="132" name="TextBox 131"/>
                        <p:cNvSpPr txBox="1"/>
                        <p:nvPr/>
                      </p:nvSpPr>
                      <p:spPr>
                        <a:xfrm>
                          <a:off x="3029150" y="3118698"/>
                          <a:ext cx="2681589" cy="569507"/>
                        </a:xfrm>
                        <a:prstGeom prst="rect">
                          <a:avLst/>
                        </a:prstGeom>
                        <a:noFill/>
                      </p:spPr>
                      <p:txBody>
                        <a:bodyPr wrap="square" rtlCol="0">
                          <a:spAutoFit/>
                        </a:bodyPr>
                        <a:lstStyle/>
                        <a:p>
                          <a:pPr algn="ctr"/>
                          <a:r>
                            <a:rPr lang="en-US" dirty="0">
                              <a:solidFill>
                                <a:srgbClr val="002060"/>
                              </a:solidFill>
                            </a:rPr>
                            <a:t>Help Paying Premiums</a:t>
                          </a:r>
                        </a:p>
                        <a:p>
                          <a:pPr algn="ctr"/>
                          <a:r>
                            <a:rPr lang="en-US" sz="1600" i="1" dirty="0">
                              <a:solidFill>
                                <a:srgbClr val="002060"/>
                              </a:solidFill>
                            </a:rPr>
                            <a:t>Premium Tax Credits</a:t>
                          </a:r>
                        </a:p>
                      </p:txBody>
                    </p:sp>
                    <p:sp>
                      <p:nvSpPr>
                        <p:cNvPr id="133" name="Rectangle 132"/>
                        <p:cNvSpPr/>
                        <p:nvPr/>
                      </p:nvSpPr>
                      <p:spPr>
                        <a:xfrm rot="1916707">
                          <a:off x="6026289" y="3414096"/>
                          <a:ext cx="549374" cy="341705"/>
                        </a:xfrm>
                        <a:prstGeom prst="rect">
                          <a:avLst/>
                        </a:prstGeom>
                      </p:spPr>
                      <p:txBody>
                        <a:bodyPr wrap="none">
                          <a:spAutoFit/>
                        </a:bodyPr>
                        <a:lstStyle/>
                        <a:p>
                          <a:pPr algn="ctr"/>
                          <a:r>
                            <a:rPr lang="en-US" b="1" dirty="0">
                              <a:solidFill>
                                <a:srgbClr val="002060"/>
                              </a:solidFill>
                            </a:rPr>
                            <a:t>AND</a:t>
                          </a:r>
                        </a:p>
                      </p:txBody>
                    </p:sp>
                    <p:sp>
                      <p:nvSpPr>
                        <p:cNvPr id="134" name="TextBox 133"/>
                        <p:cNvSpPr txBox="1"/>
                        <p:nvPr/>
                      </p:nvSpPr>
                      <p:spPr>
                        <a:xfrm>
                          <a:off x="5800696" y="4350510"/>
                          <a:ext cx="1228952" cy="1309867"/>
                        </a:xfrm>
                        <a:prstGeom prst="rect">
                          <a:avLst/>
                        </a:prstGeom>
                        <a:noFill/>
                      </p:spPr>
                      <p:txBody>
                        <a:bodyPr wrap="square" rtlCol="0">
                          <a:spAutoFit/>
                        </a:bodyPr>
                        <a:lstStyle/>
                        <a:p>
                          <a:pPr algn="ctr"/>
                          <a:r>
                            <a:rPr lang="en-US" dirty="0">
                              <a:solidFill>
                                <a:srgbClr val="002060"/>
                              </a:solidFill>
                            </a:rPr>
                            <a:t>Help Paying </a:t>
                          </a:r>
                        </a:p>
                        <a:p>
                          <a:pPr algn="ctr"/>
                          <a:r>
                            <a:rPr lang="en-US" dirty="0">
                              <a:solidFill>
                                <a:srgbClr val="002060"/>
                              </a:solidFill>
                            </a:rPr>
                            <a:t>Out-of-Pocket Costs</a:t>
                          </a:r>
                        </a:p>
                        <a:p>
                          <a:pPr algn="ctr"/>
                          <a:r>
                            <a:rPr lang="en-US" sz="1600" i="1" dirty="0">
                              <a:solidFill>
                                <a:srgbClr val="002060"/>
                              </a:solidFill>
                            </a:rPr>
                            <a:t>Cost Sharing Reductions</a:t>
                          </a:r>
                        </a:p>
                      </p:txBody>
                    </p:sp>
                  </p:grpSp>
                  <p:sp>
                    <p:nvSpPr>
                      <p:cNvPr id="125" name="TextBox 124"/>
                      <p:cNvSpPr txBox="1"/>
                      <p:nvPr/>
                    </p:nvSpPr>
                    <p:spPr>
                      <a:xfrm>
                        <a:off x="1420935" y="4638622"/>
                        <a:ext cx="1119489" cy="447005"/>
                      </a:xfrm>
                      <a:prstGeom prst="rect">
                        <a:avLst/>
                      </a:prstGeom>
                      <a:noFill/>
                    </p:spPr>
                    <p:txBody>
                      <a:bodyPr wrap="square" rtlCol="0">
                        <a:spAutoFit/>
                      </a:bodyPr>
                      <a:lstStyle/>
                      <a:p>
                        <a:pPr algn="r">
                          <a:lnSpc>
                            <a:spcPts val="1500"/>
                          </a:lnSpc>
                        </a:pPr>
                        <a:r>
                          <a:rPr lang="en-US" sz="1600" dirty="0">
                            <a:solidFill>
                              <a:prstClr val="black"/>
                            </a:solidFill>
                          </a:rPr>
                          <a:t>138% FPL</a:t>
                        </a:r>
                      </a:p>
                      <a:p>
                        <a:pPr algn="r">
                          <a:lnSpc>
                            <a:spcPts val="1500"/>
                          </a:lnSpc>
                        </a:pPr>
                        <a:r>
                          <a:rPr lang="en-US" sz="1600" dirty="0">
                            <a:solidFill>
                              <a:prstClr val="black"/>
                            </a:solidFill>
                          </a:rPr>
                          <a:t> </a:t>
                        </a:r>
                        <a:r>
                          <a:rPr lang="en-US" sz="1100" i="1" dirty="0">
                            <a:solidFill>
                              <a:prstClr val="black"/>
                            </a:solidFill>
                          </a:rPr>
                          <a:t>$18,754/</a:t>
                        </a:r>
                        <a:r>
                          <a:rPr lang="en-US" sz="1100" i="1" dirty="0" err="1">
                            <a:solidFill>
                              <a:prstClr val="black"/>
                            </a:solidFill>
                          </a:rPr>
                          <a:t>yr</a:t>
                        </a:r>
                        <a:endParaRPr lang="en-US" sz="1600" dirty="0">
                          <a:solidFill>
                            <a:prstClr val="black"/>
                          </a:solidFill>
                        </a:endParaRPr>
                      </a:p>
                    </p:txBody>
                  </p:sp>
                  <p:sp>
                    <p:nvSpPr>
                      <p:cNvPr id="126" name="Up Arrow 125"/>
                      <p:cNvSpPr/>
                      <p:nvPr/>
                    </p:nvSpPr>
                    <p:spPr>
                      <a:xfrm>
                        <a:off x="2622321" y="1277394"/>
                        <a:ext cx="417060" cy="518546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grpSp>
              </p:grpSp>
            </p:grpSp>
            <p:sp>
              <p:nvSpPr>
                <p:cNvPr id="117" name="TextBox 116"/>
                <p:cNvSpPr txBox="1"/>
                <p:nvPr/>
              </p:nvSpPr>
              <p:spPr>
                <a:xfrm rot="16200000">
                  <a:off x="3378105" y="3970174"/>
                  <a:ext cx="1290077" cy="307777"/>
                </a:xfrm>
                <a:prstGeom prst="rect">
                  <a:avLst/>
                </a:prstGeom>
                <a:noFill/>
              </p:spPr>
              <p:txBody>
                <a:bodyPr wrap="square" rtlCol="0">
                  <a:spAutoFit/>
                </a:bodyPr>
                <a:lstStyle/>
                <a:p>
                  <a:r>
                    <a:rPr lang="en-US" sz="1400" b="1" dirty="0">
                      <a:solidFill>
                        <a:prstClr val="black"/>
                      </a:solidFill>
                    </a:rPr>
                    <a:t>Family Income</a:t>
                  </a:r>
                </a:p>
              </p:txBody>
            </p:sp>
          </p:grpSp>
        </p:grpSp>
        <p:sp>
          <p:nvSpPr>
            <p:cNvPr id="113" name="TextBox 112"/>
            <p:cNvSpPr txBox="1"/>
            <p:nvPr/>
          </p:nvSpPr>
          <p:spPr>
            <a:xfrm>
              <a:off x="6169383" y="5862000"/>
              <a:ext cx="1578221" cy="427131"/>
            </a:xfrm>
            <a:prstGeom prst="rect">
              <a:avLst/>
            </a:prstGeom>
            <a:noFill/>
          </p:spPr>
          <p:txBody>
            <a:bodyPr wrap="square" rtlCol="0">
              <a:spAutoFit/>
            </a:bodyPr>
            <a:lstStyle/>
            <a:p>
              <a:pPr algn="ctr"/>
              <a:r>
                <a:rPr lang="en-US" sz="1200" dirty="0">
                  <a:solidFill>
                    <a:prstClr val="black"/>
                  </a:solidFill>
                </a:rPr>
                <a:t>U.S. Citizen &amp; Medicaid Eligible Immigrants</a:t>
              </a:r>
            </a:p>
          </p:txBody>
        </p:sp>
      </p:grpSp>
      <p:sp>
        <p:nvSpPr>
          <p:cNvPr id="140" name="TextBox 139"/>
          <p:cNvSpPr txBox="1"/>
          <p:nvPr/>
        </p:nvSpPr>
        <p:spPr>
          <a:xfrm>
            <a:off x="9301720" y="5733264"/>
            <a:ext cx="1776495" cy="461665"/>
          </a:xfrm>
          <a:prstGeom prst="rect">
            <a:avLst/>
          </a:prstGeom>
          <a:noFill/>
        </p:spPr>
        <p:txBody>
          <a:bodyPr wrap="square" rtlCol="0">
            <a:spAutoFit/>
          </a:bodyPr>
          <a:lstStyle/>
          <a:p>
            <a:pPr algn="ctr"/>
            <a:r>
              <a:rPr lang="en-US" sz="1200" dirty="0">
                <a:solidFill>
                  <a:prstClr val="black"/>
                </a:solidFill>
              </a:rPr>
              <a:t>Lawfully Present Adults (Not Medicaid Eligible)</a:t>
            </a:r>
          </a:p>
        </p:txBody>
      </p:sp>
      <p:sp>
        <p:nvSpPr>
          <p:cNvPr id="39" name="Rectangle 38"/>
          <p:cNvSpPr/>
          <p:nvPr/>
        </p:nvSpPr>
        <p:spPr>
          <a:xfrm>
            <a:off x="7815766" y="3161879"/>
            <a:ext cx="1722637" cy="2577867"/>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2060"/>
                </a:solidFill>
              </a:rPr>
              <a:t>CHIP - Perinatal</a:t>
            </a:r>
          </a:p>
        </p:txBody>
      </p:sp>
      <p:sp>
        <p:nvSpPr>
          <p:cNvPr id="40" name="TextBox 39"/>
          <p:cNvSpPr txBox="1"/>
          <p:nvPr/>
        </p:nvSpPr>
        <p:spPr>
          <a:xfrm>
            <a:off x="7706815" y="5724092"/>
            <a:ext cx="1776495" cy="461665"/>
          </a:xfrm>
          <a:prstGeom prst="rect">
            <a:avLst/>
          </a:prstGeom>
          <a:noFill/>
        </p:spPr>
        <p:txBody>
          <a:bodyPr wrap="square" rtlCol="0">
            <a:spAutoFit/>
          </a:bodyPr>
          <a:lstStyle/>
          <a:p>
            <a:pPr algn="ctr"/>
            <a:r>
              <a:rPr lang="en-US" sz="1200" dirty="0">
                <a:solidFill>
                  <a:prstClr val="black"/>
                </a:solidFill>
              </a:rPr>
              <a:t>LPR &amp; Undocumented</a:t>
            </a:r>
          </a:p>
          <a:p>
            <a:pPr algn="ctr"/>
            <a:r>
              <a:rPr lang="en-US" sz="1200" dirty="0">
                <a:solidFill>
                  <a:prstClr val="black"/>
                </a:solidFill>
              </a:rPr>
              <a:t>(Not Medicaid Eligible)</a:t>
            </a:r>
          </a:p>
        </p:txBody>
      </p:sp>
      <p:sp>
        <p:nvSpPr>
          <p:cNvPr id="42" name="Right Arrow 41"/>
          <p:cNvSpPr/>
          <p:nvPr/>
        </p:nvSpPr>
        <p:spPr>
          <a:xfrm>
            <a:off x="6162270" y="3616073"/>
            <a:ext cx="4766207" cy="22185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8409010" y="3323585"/>
            <a:ext cx="750109" cy="453282"/>
            <a:chOff x="987728" y="3606846"/>
            <a:chExt cx="747071" cy="453282"/>
          </a:xfrm>
        </p:grpSpPr>
        <p:sp>
          <p:nvSpPr>
            <p:cNvPr id="44" name="Oval 43"/>
            <p:cNvSpPr/>
            <p:nvPr/>
          </p:nvSpPr>
          <p:spPr>
            <a:xfrm flipH="1">
              <a:off x="1319498" y="3882567"/>
              <a:ext cx="183248" cy="177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5" name="TextBox 44"/>
            <p:cNvSpPr txBox="1"/>
            <p:nvPr/>
          </p:nvSpPr>
          <p:spPr>
            <a:xfrm>
              <a:off x="987728" y="3606846"/>
              <a:ext cx="747071" cy="307777"/>
            </a:xfrm>
            <a:prstGeom prst="rect">
              <a:avLst/>
            </a:prstGeom>
            <a:noFill/>
          </p:spPr>
          <p:txBody>
            <a:bodyPr wrap="square" rtlCol="0">
              <a:spAutoFit/>
            </a:bodyPr>
            <a:lstStyle/>
            <a:p>
              <a:pPr algn="ctr"/>
              <a:r>
                <a:rPr lang="en-US" sz="1400" b="1" dirty="0"/>
                <a:t>Maggie</a:t>
              </a:r>
              <a:endParaRPr lang="en-US" b="1" dirty="0"/>
            </a:p>
          </p:txBody>
        </p:sp>
      </p:grpSp>
      <p:sp>
        <p:nvSpPr>
          <p:cNvPr id="46" name="Rounded Rectangle 45"/>
          <p:cNvSpPr/>
          <p:nvPr/>
        </p:nvSpPr>
        <p:spPr>
          <a:xfrm>
            <a:off x="1153193" y="3723311"/>
            <a:ext cx="2739611" cy="205670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This graphic represents </a:t>
            </a:r>
            <a:r>
              <a:rPr lang="en-US" sz="2400" b="1" u="sng" dirty="0"/>
              <a:t>pregnant </a:t>
            </a:r>
            <a:r>
              <a:rPr lang="en-US" sz="2400" b="1" dirty="0"/>
              <a:t>adults.</a:t>
            </a:r>
            <a:r>
              <a:rPr lang="en-US" b="1" dirty="0"/>
              <a:t> </a:t>
            </a:r>
          </a:p>
        </p:txBody>
      </p:sp>
      <p:sp>
        <p:nvSpPr>
          <p:cNvPr id="47" name="TextBox 46"/>
          <p:cNvSpPr txBox="1"/>
          <p:nvPr/>
        </p:nvSpPr>
        <p:spPr>
          <a:xfrm>
            <a:off x="642111" y="437081"/>
            <a:ext cx="3801690" cy="3084947"/>
          </a:xfrm>
          <a:prstGeom prst="rect">
            <a:avLst/>
          </a:prstGeom>
          <a:noFill/>
        </p:spPr>
        <p:txBody>
          <a:bodyPr wrap="square" rtlCol="0">
            <a:spAutoFit/>
          </a:bodyPr>
          <a:lstStyle/>
          <a:p>
            <a:pPr marL="42863" defTabSz="914400">
              <a:lnSpc>
                <a:spcPct val="90000"/>
              </a:lnSpc>
              <a:spcBef>
                <a:spcPts val="200"/>
              </a:spcBef>
              <a:spcAft>
                <a:spcPts val="400"/>
              </a:spcAft>
              <a:buClr>
                <a:schemeClr val="accent1"/>
              </a:buClr>
            </a:pPr>
            <a:r>
              <a:rPr lang="en-US" sz="2400" dirty="0"/>
              <a:t>Answer:</a:t>
            </a:r>
          </a:p>
          <a:p>
            <a:pPr marL="290513" indent="-247650" defTabSz="914400">
              <a:lnSpc>
                <a:spcPct val="90000"/>
              </a:lnSpc>
              <a:spcBef>
                <a:spcPts val="200"/>
              </a:spcBef>
              <a:spcAft>
                <a:spcPts val="1800"/>
              </a:spcAft>
              <a:buClr>
                <a:schemeClr val="accent1"/>
              </a:buClr>
              <a:buFont typeface="Calibri" pitchFamily="34" charset="0"/>
              <a:buChar char="◦"/>
            </a:pPr>
            <a:r>
              <a:rPr lang="en-US" sz="2400" dirty="0"/>
              <a:t>Because it is June, Maggie cannot enroll in a new Marketplace plan (no SEP).   </a:t>
            </a:r>
          </a:p>
          <a:p>
            <a:pPr marL="290513" indent="-247650" defTabSz="914400">
              <a:lnSpc>
                <a:spcPct val="90000"/>
              </a:lnSpc>
              <a:spcBef>
                <a:spcPts val="200"/>
              </a:spcBef>
              <a:spcAft>
                <a:spcPts val="400"/>
              </a:spcAft>
              <a:buClr>
                <a:schemeClr val="accent1"/>
              </a:buClr>
              <a:buFont typeface="Calibri" pitchFamily="34" charset="0"/>
              <a:buChar char="◦"/>
            </a:pPr>
            <a:r>
              <a:rPr lang="en-US" sz="2400" dirty="0"/>
              <a:t>Maggie is eligible for CHIP Perinatal, and Healthcare.gov will send the application to HHSC.</a:t>
            </a:r>
          </a:p>
        </p:txBody>
      </p:sp>
      <p:sp>
        <p:nvSpPr>
          <p:cNvPr id="41" name="TextBox 40"/>
          <p:cNvSpPr txBox="1"/>
          <p:nvPr/>
        </p:nvSpPr>
        <p:spPr>
          <a:xfrm>
            <a:off x="3892804" y="6509156"/>
            <a:ext cx="4891261" cy="261610"/>
          </a:xfrm>
          <a:prstGeom prst="rect">
            <a:avLst/>
          </a:prstGeom>
          <a:noFill/>
        </p:spPr>
        <p:txBody>
          <a:bodyPr wrap="square" rtlCol="0">
            <a:spAutoFit/>
          </a:bodyPr>
          <a:lstStyle/>
          <a:p>
            <a:r>
              <a:rPr lang="en-US" sz="1050" i="1" dirty="0">
                <a:solidFill>
                  <a:prstClr val="black"/>
                </a:solidFill>
              </a:rPr>
              <a:t>Note: Income amount based on 2022 FPL levels for a family of three (it’s complicated)</a:t>
            </a:r>
            <a:r>
              <a:rPr lang="en-US" sz="1100" i="1" dirty="0">
                <a:solidFill>
                  <a:prstClr val="black"/>
                </a:solidFill>
              </a:rPr>
              <a:t>.</a:t>
            </a:r>
          </a:p>
        </p:txBody>
      </p:sp>
    </p:spTree>
    <p:extLst>
      <p:ext uri="{BB962C8B-B14F-4D97-AF65-F5344CB8AC3E}">
        <p14:creationId xmlns:p14="http://schemas.microsoft.com/office/powerpoint/2010/main" val="478901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024434" y="2626135"/>
            <a:ext cx="6230754" cy="433268"/>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600" dirty="0">
                <a:solidFill>
                  <a:schemeClr val="tx1"/>
                </a:solidFill>
              </a:rPr>
              <a:t>Special Enrollment Period for Loss of Pregnancy Related Coverage</a:t>
            </a:r>
            <a:endParaRPr lang="en-US" sz="1600" u="sng" dirty="0">
              <a:solidFill>
                <a:schemeClr val="tx1"/>
              </a:solidFill>
            </a:endParaRPr>
          </a:p>
        </p:txBody>
      </p:sp>
      <p:sp>
        <p:nvSpPr>
          <p:cNvPr id="2" name="Title 1"/>
          <p:cNvSpPr>
            <a:spLocks noGrp="1"/>
          </p:cNvSpPr>
          <p:nvPr>
            <p:ph type="title"/>
          </p:nvPr>
        </p:nvSpPr>
        <p:spPr/>
        <p:txBody>
          <a:bodyPr/>
          <a:lstStyle/>
          <a:p>
            <a:r>
              <a:rPr lang="en-US" dirty="0"/>
              <a:t>Coverage After Birth</a:t>
            </a:r>
          </a:p>
        </p:txBody>
      </p:sp>
      <p:sp>
        <p:nvSpPr>
          <p:cNvPr id="3" name="Content Placeholder 2"/>
          <p:cNvSpPr>
            <a:spLocks noGrp="1"/>
          </p:cNvSpPr>
          <p:nvPr>
            <p:ph idx="1"/>
          </p:nvPr>
        </p:nvSpPr>
        <p:spPr>
          <a:xfrm>
            <a:off x="1007587" y="3325427"/>
            <a:ext cx="10148093" cy="2584243"/>
          </a:xfrm>
        </p:spPr>
        <p:txBody>
          <a:bodyPr>
            <a:normAutofit/>
          </a:bodyPr>
          <a:lstStyle/>
          <a:p>
            <a:pPr marL="228600" indent="-228600">
              <a:spcAft>
                <a:spcPts val="600"/>
              </a:spcAft>
              <a:buFont typeface="Arial" panose="020B0604020202020204" pitchFamily="34" charset="0"/>
              <a:buChar char="•"/>
            </a:pPr>
            <a:r>
              <a:rPr lang="en-US" sz="2400" dirty="0"/>
              <a:t>CHIP Perinatal coverage will end on the last day of the month the birth occurs. The mother is eligible to receive two postpartum visits that may occur after the mother's CHIP perinatal coverage ends.</a:t>
            </a:r>
          </a:p>
          <a:p>
            <a:pPr marL="228600" indent="-228600">
              <a:buFont typeface="Arial" panose="020B0604020202020204" pitchFamily="34" charset="0"/>
              <a:buChar char="•"/>
            </a:pPr>
            <a:r>
              <a:rPr lang="en-US" sz="2400" b="1" dirty="0"/>
              <a:t>In 2018, Healthcare.gov updated policy to allow women to access a Marketplace SEP after the loss of CHIP Perinatal coverage. Start date of coverage depends on when the consumer applies for the SEP.</a:t>
            </a:r>
          </a:p>
        </p:txBody>
      </p:sp>
      <p:grpSp>
        <p:nvGrpSpPr>
          <p:cNvPr id="4" name="Group 3"/>
          <p:cNvGrpSpPr/>
          <p:nvPr/>
        </p:nvGrpSpPr>
        <p:grpSpPr>
          <a:xfrm>
            <a:off x="778188" y="1871043"/>
            <a:ext cx="10758485" cy="1030432"/>
            <a:chOff x="949638" y="4499943"/>
            <a:chExt cx="10758485" cy="1030432"/>
          </a:xfrm>
        </p:grpSpPr>
        <p:grpSp>
          <p:nvGrpSpPr>
            <p:cNvPr id="5" name="Group 4"/>
            <p:cNvGrpSpPr/>
            <p:nvPr/>
          </p:nvGrpSpPr>
          <p:grpSpPr>
            <a:xfrm>
              <a:off x="949638" y="4910945"/>
              <a:ext cx="10758485" cy="619430"/>
              <a:chOff x="665795" y="1780090"/>
              <a:chExt cx="10758485" cy="619430"/>
            </a:xfrm>
          </p:grpSpPr>
          <p:sp>
            <p:nvSpPr>
              <p:cNvPr id="10" name="Right Arrow 9"/>
              <p:cNvSpPr/>
              <p:nvPr/>
            </p:nvSpPr>
            <p:spPr>
              <a:xfrm>
                <a:off x="665795" y="1850880"/>
                <a:ext cx="4263390" cy="548640"/>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CHIP - Perinatal</a:t>
                </a:r>
              </a:p>
            </p:txBody>
          </p:sp>
          <p:sp>
            <p:nvSpPr>
              <p:cNvPr id="12" name="Right Arrow 11"/>
              <p:cNvSpPr/>
              <p:nvPr/>
            </p:nvSpPr>
            <p:spPr>
              <a:xfrm>
                <a:off x="8372470" y="1780090"/>
                <a:ext cx="3051810" cy="592931"/>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Marketplace QHP</a:t>
                </a:r>
              </a:p>
            </p:txBody>
          </p:sp>
          <p:sp>
            <p:nvSpPr>
              <p:cNvPr id="11" name="Right Arrow 10"/>
              <p:cNvSpPr/>
              <p:nvPr/>
            </p:nvSpPr>
            <p:spPr>
              <a:xfrm>
                <a:off x="4929185" y="1806589"/>
                <a:ext cx="3426142" cy="592931"/>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60 Days Post – Partum</a:t>
                </a:r>
              </a:p>
            </p:txBody>
          </p:sp>
        </p:grpSp>
        <p:sp>
          <p:nvSpPr>
            <p:cNvPr id="6" name="Rounded Rectangle 5"/>
            <p:cNvSpPr/>
            <p:nvPr/>
          </p:nvSpPr>
          <p:spPr>
            <a:xfrm>
              <a:off x="4378638" y="4499943"/>
              <a:ext cx="720094" cy="43750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Birth</a:t>
              </a:r>
            </a:p>
          </p:txBody>
        </p:sp>
        <p:cxnSp>
          <p:nvCxnSpPr>
            <p:cNvPr id="7" name="Straight Connector 6"/>
            <p:cNvCxnSpPr/>
            <p:nvPr/>
          </p:nvCxnSpPr>
          <p:spPr>
            <a:xfrm>
              <a:off x="5098732" y="4718694"/>
              <a:ext cx="114296" cy="537361"/>
            </a:xfrm>
            <a:prstGeom prst="line">
              <a:avLst/>
            </a:prstGeom>
          </p:spPr>
          <p:style>
            <a:lnRef idx="1">
              <a:schemeClr val="dk1"/>
            </a:lnRef>
            <a:fillRef idx="0">
              <a:schemeClr val="dk1"/>
            </a:fillRef>
            <a:effectRef idx="0">
              <a:schemeClr val="dk1"/>
            </a:effectRef>
            <a:fontRef idx="minor">
              <a:schemeClr val="tx1"/>
            </a:fontRef>
          </p:style>
        </p:cxnSp>
      </p:grpSp>
      <p:sp>
        <p:nvSpPr>
          <p:cNvPr id="8" name="Slide Number Placeholder 7"/>
          <p:cNvSpPr>
            <a:spLocks noGrp="1"/>
          </p:cNvSpPr>
          <p:nvPr>
            <p:ph type="sldNum" sz="quarter" idx="12"/>
          </p:nvPr>
        </p:nvSpPr>
        <p:spPr/>
        <p:txBody>
          <a:bodyPr/>
          <a:lstStyle/>
          <a:p>
            <a:fld id="{4FAB73BC-B049-4115-A692-8D63A059BFB8}" type="slidenum">
              <a:rPr lang="en-US" smtClean="0"/>
              <a:pPr/>
              <a:t>32</a:t>
            </a:fld>
            <a:endParaRPr lang="en-US" dirty="0"/>
          </a:p>
        </p:txBody>
      </p:sp>
    </p:spTree>
    <p:extLst>
      <p:ext uri="{BB962C8B-B14F-4D97-AF65-F5344CB8AC3E}">
        <p14:creationId xmlns:p14="http://schemas.microsoft.com/office/powerpoint/2010/main" val="1540670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6000" b="1" dirty="0">
                <a:solidFill>
                  <a:srgbClr val="0070C0"/>
                </a:solidFill>
                <a:latin typeface="+mn-lt"/>
              </a:rPr>
              <a:t>Enrollment Barriers for Immigrants in the Marketplace</a:t>
            </a:r>
          </a:p>
        </p:txBody>
      </p:sp>
      <p:sp>
        <p:nvSpPr>
          <p:cNvPr id="7" name="Subtitle 6"/>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1EEB715-AB31-40E3-AB96-2B02031C56EE}"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173166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Some Immigrants Won’t Try to Enroll</a:t>
            </a:r>
          </a:p>
        </p:txBody>
      </p:sp>
      <p:sp>
        <p:nvSpPr>
          <p:cNvPr id="3" name="Content Placeholder 2"/>
          <p:cNvSpPr>
            <a:spLocks noGrp="1"/>
          </p:cNvSpPr>
          <p:nvPr>
            <p:ph idx="1"/>
          </p:nvPr>
        </p:nvSpPr>
        <p:spPr/>
        <p:txBody>
          <a:bodyPr>
            <a:normAutofit/>
          </a:bodyPr>
          <a:lstStyle/>
          <a:p>
            <a:r>
              <a:rPr lang="en-US" sz="2400" b="1" dirty="0"/>
              <a:t>Perception that they aren’t eligible for help.</a:t>
            </a:r>
          </a:p>
          <a:p>
            <a:pPr lvl="1"/>
            <a:r>
              <a:rPr lang="en-US" sz="2000" dirty="0"/>
              <a:t>Since the welfare reform in 1996, most legal immigrant adults have been excluded from eligibility for Medicaid in Texas. </a:t>
            </a:r>
          </a:p>
          <a:p>
            <a:pPr lvl="1"/>
            <a:r>
              <a:rPr lang="en-US" sz="2000" dirty="0"/>
              <a:t>Many may not be aware that they are eligible for subsidies on the Marketplace, and that there is no five-year bar for that coverage.</a:t>
            </a:r>
          </a:p>
          <a:p>
            <a:r>
              <a:rPr lang="en-US" sz="2400" b="1" dirty="0"/>
              <a:t>Fear of immigration related consequences or deportation for mixed status families.</a:t>
            </a:r>
          </a:p>
          <a:p>
            <a:pPr lvl="1"/>
            <a:r>
              <a:rPr lang="en-US" sz="2000" dirty="0"/>
              <a:t>The USCIS has issued </a:t>
            </a:r>
            <a:r>
              <a:rPr lang="en-US" sz="2000" dirty="0">
                <a:hlinkClick r:id="rId2"/>
              </a:rPr>
              <a:t>guidance</a:t>
            </a:r>
            <a:r>
              <a:rPr lang="en-US" sz="2000" dirty="0"/>
              <a:t> that information about applicants or households obtained for health insurance eligibility will not be used for civil immigration enforcement purposes. However, immigration officials have not always followed their own guidance.</a:t>
            </a:r>
          </a:p>
          <a:p>
            <a:pPr lvl="1"/>
            <a:r>
              <a:rPr lang="en-US" sz="2000" dirty="0">
                <a:solidFill>
                  <a:srgbClr val="FF0000"/>
                </a:solidFill>
              </a:rPr>
              <a:t>Second half of presentation will talk more about this.</a:t>
            </a:r>
          </a:p>
        </p:txBody>
      </p:sp>
      <p:sp>
        <p:nvSpPr>
          <p:cNvPr id="4" name="Slide Number Placeholder 3"/>
          <p:cNvSpPr>
            <a:spLocks noGrp="1"/>
          </p:cNvSpPr>
          <p:nvPr>
            <p:ph type="sldNum" sz="quarter" idx="12"/>
          </p:nvPr>
        </p:nvSpPr>
        <p:spPr/>
        <p:txBody>
          <a:bodyPr/>
          <a:lstStyle/>
          <a:p>
            <a:fld id="{E1EEB715-AB31-40E3-AB96-2B02031C56EE}"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473309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Barriers when Verifying Information</a:t>
            </a:r>
          </a:p>
        </p:txBody>
      </p:sp>
      <p:sp>
        <p:nvSpPr>
          <p:cNvPr id="3" name="Content Placeholder 2"/>
          <p:cNvSpPr>
            <a:spLocks noGrp="1"/>
          </p:cNvSpPr>
          <p:nvPr>
            <p:ph idx="1"/>
          </p:nvPr>
        </p:nvSpPr>
        <p:spPr/>
        <p:txBody>
          <a:bodyPr>
            <a:normAutofit/>
          </a:bodyPr>
          <a:lstStyle/>
          <a:p>
            <a:r>
              <a:rPr lang="en-US" sz="2800" b="1" dirty="0"/>
              <a:t>Identity verification– </a:t>
            </a:r>
          </a:p>
          <a:p>
            <a:pPr lvl="1"/>
            <a:r>
              <a:rPr lang="en-US" sz="2400" dirty="0"/>
              <a:t>Current electronic process is based on </a:t>
            </a:r>
            <a:r>
              <a:rPr lang="en-US" sz="2400" b="1" dirty="0">
                <a:solidFill>
                  <a:srgbClr val="7030A0"/>
                </a:solidFill>
              </a:rPr>
              <a:t>credit history</a:t>
            </a:r>
            <a:r>
              <a:rPr lang="en-US" sz="2400" dirty="0"/>
              <a:t>. Therefore, many immigrants don’t have enough information to verify their identity and must submit paper documentation.</a:t>
            </a:r>
          </a:p>
          <a:p>
            <a:pPr lvl="1"/>
            <a:r>
              <a:rPr lang="en-US" sz="2400" dirty="0"/>
              <a:t>Tips for submitting paper documents</a:t>
            </a:r>
          </a:p>
          <a:p>
            <a:pPr lvl="2"/>
            <a:r>
              <a:rPr lang="en-US" sz="1800" dirty="0"/>
              <a:t>Upload documents rather than mail if possible</a:t>
            </a:r>
          </a:p>
          <a:p>
            <a:pPr lvl="2"/>
            <a:r>
              <a:rPr lang="en-US" sz="1800" dirty="0"/>
              <a:t>Mark each document with the unique reference ID provided during the online ID proofing process</a:t>
            </a:r>
          </a:p>
          <a:p>
            <a:r>
              <a:rPr lang="en-US" sz="2800" b="1" dirty="0"/>
              <a:t>Immigration status verification– </a:t>
            </a:r>
          </a:p>
          <a:p>
            <a:pPr lvl="1"/>
            <a:r>
              <a:rPr lang="en-US" sz="2400" dirty="0"/>
              <a:t>Current electronic process for verifying immigration status often does not work and people are required to submit paper documentation.</a:t>
            </a:r>
          </a:p>
          <a:p>
            <a:pPr lvl="2"/>
            <a:endParaRPr lang="en-US" dirty="0"/>
          </a:p>
          <a:p>
            <a:endParaRPr lang="en-US" dirty="0"/>
          </a:p>
        </p:txBody>
      </p:sp>
      <p:sp>
        <p:nvSpPr>
          <p:cNvPr id="4" name="Slide Number Placeholder 3"/>
          <p:cNvSpPr>
            <a:spLocks noGrp="1"/>
          </p:cNvSpPr>
          <p:nvPr>
            <p:ph type="sldNum" sz="quarter" idx="12"/>
          </p:nvPr>
        </p:nvSpPr>
        <p:spPr/>
        <p:txBody>
          <a:bodyPr/>
          <a:lstStyle/>
          <a:p>
            <a:fld id="{E1EEB715-AB31-40E3-AB96-2B02031C56EE}"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1757143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t>
            </a:r>
            <a:r>
              <a:rPr lang="en-US" dirty="0" err="1"/>
              <a:t>Healthcare.gov</a:t>
            </a:r>
            <a:r>
              <a:rPr lang="en-US" dirty="0"/>
              <a:t> Verifies Status</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1840" y="1846263"/>
            <a:ext cx="4788958" cy="4022725"/>
          </a:xfrm>
        </p:spPr>
      </p:pic>
      <p:sp>
        <p:nvSpPr>
          <p:cNvPr id="5" name="Content Placeholder 4"/>
          <p:cNvSpPr>
            <a:spLocks noGrp="1"/>
          </p:cNvSpPr>
          <p:nvPr>
            <p:ph sz="half" idx="2"/>
          </p:nvPr>
        </p:nvSpPr>
        <p:spPr/>
        <p:txBody>
          <a:bodyPr>
            <a:normAutofit/>
          </a:bodyPr>
          <a:lstStyle/>
          <a:p>
            <a:r>
              <a:rPr lang="en-US" sz="2400" dirty="0"/>
              <a:t>During the application process Healthcare.gov will attempt to verify citizenship or </a:t>
            </a:r>
            <a:r>
              <a:rPr lang="en-US" sz="2400" dirty="0" smtClean="0"/>
              <a:t>lawfully present immigration </a:t>
            </a:r>
            <a:r>
              <a:rPr lang="en-US" sz="2400" dirty="0"/>
              <a:t>status in </a:t>
            </a:r>
            <a:r>
              <a:rPr lang="en-US" sz="2400" dirty="0" smtClean="0"/>
              <a:t>real time</a:t>
            </a:r>
            <a:r>
              <a:rPr lang="en-US" sz="2400" dirty="0"/>
              <a:t>.</a:t>
            </a:r>
          </a:p>
          <a:p>
            <a:r>
              <a:rPr lang="en-US" sz="2400" dirty="0"/>
              <a:t>Applicants provide SSNs and/or immigration document numbers</a:t>
            </a:r>
          </a:p>
          <a:p>
            <a:r>
              <a:rPr lang="en-US" sz="2400" dirty="0"/>
              <a:t>Those numbers and key other factors are matched against information in government data files</a:t>
            </a:r>
          </a:p>
        </p:txBody>
      </p:sp>
      <p:sp>
        <p:nvSpPr>
          <p:cNvPr id="3" name="Slide Number Placeholder 2"/>
          <p:cNvSpPr>
            <a:spLocks noGrp="1"/>
          </p:cNvSpPr>
          <p:nvPr>
            <p:ph type="sldNum" sz="quarter" idx="12"/>
          </p:nvPr>
        </p:nvSpPr>
        <p:spPr/>
        <p:txBody>
          <a:bodyPr/>
          <a:lstStyle/>
          <a:p>
            <a:fld id="{4FAB73BC-B049-4115-A692-8D63A059BFB8}" type="slidenum">
              <a:rPr lang="en-US" smtClean="0"/>
              <a:pPr/>
              <a:t>36</a:t>
            </a:fld>
            <a:endParaRPr lang="en-US" dirty="0"/>
          </a:p>
        </p:txBody>
      </p:sp>
    </p:spTree>
    <p:extLst>
      <p:ext uri="{BB962C8B-B14F-4D97-AF65-F5344CB8AC3E}">
        <p14:creationId xmlns:p14="http://schemas.microsoft.com/office/powerpoint/2010/main" val="18109998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94" y="-189782"/>
            <a:ext cx="11513389" cy="1454989"/>
          </a:xfrm>
        </p:spPr>
        <p:txBody>
          <a:bodyPr>
            <a:normAutofit/>
          </a:bodyPr>
          <a:lstStyle/>
          <a:p>
            <a:r>
              <a:rPr lang="en-US" sz="4000" b="1" dirty="0" smtClean="0">
                <a:solidFill>
                  <a:srgbClr val="0070C0"/>
                </a:solidFill>
                <a:latin typeface="+mn-lt"/>
              </a:rPr>
              <a:t>Tips to avoid “</a:t>
            </a:r>
            <a:r>
              <a:rPr lang="en-US" sz="4000" b="1" dirty="0">
                <a:solidFill>
                  <a:srgbClr val="0070C0"/>
                </a:solidFill>
                <a:latin typeface="+mn-lt"/>
              </a:rPr>
              <a:t>data matching” </a:t>
            </a:r>
            <a:r>
              <a:rPr lang="en-US" sz="4000" b="1" dirty="0" smtClean="0">
                <a:solidFill>
                  <a:srgbClr val="0070C0"/>
                </a:solidFill>
                <a:latin typeface="+mn-lt"/>
              </a:rPr>
              <a:t>issues (DMI) for lawfully present non-citizens</a:t>
            </a:r>
            <a:endParaRPr lang="en-US" sz="4000" b="1" dirty="0">
              <a:solidFill>
                <a:srgbClr val="0070C0"/>
              </a:solidFill>
              <a:latin typeface="+mn-lt"/>
            </a:endParaRPr>
          </a:p>
        </p:txBody>
      </p:sp>
      <p:sp>
        <p:nvSpPr>
          <p:cNvPr id="5" name="Content Placeholder 4"/>
          <p:cNvSpPr>
            <a:spLocks noGrp="1"/>
          </p:cNvSpPr>
          <p:nvPr>
            <p:ph idx="1"/>
          </p:nvPr>
        </p:nvSpPr>
        <p:spPr>
          <a:xfrm>
            <a:off x="901748" y="1265207"/>
            <a:ext cx="10421860" cy="4808107"/>
          </a:xfrm>
        </p:spPr>
        <p:txBody>
          <a:bodyPr>
            <a:normAutofit/>
          </a:bodyPr>
          <a:lstStyle/>
          <a:p>
            <a:pPr marL="0" indent="0">
              <a:buNone/>
            </a:pPr>
            <a:r>
              <a:rPr lang="en-US" sz="2400" dirty="0" smtClean="0"/>
              <a:t>Answer ALL fields- </a:t>
            </a:r>
            <a:r>
              <a:rPr lang="en-US" sz="2400" b="1" u="sng" dirty="0" smtClean="0">
                <a:solidFill>
                  <a:srgbClr val="C00000"/>
                </a:solidFill>
              </a:rPr>
              <a:t>don’t</a:t>
            </a:r>
            <a:r>
              <a:rPr lang="en-US" sz="2400" dirty="0" smtClean="0"/>
              <a:t> leave “optional” fields blank</a:t>
            </a:r>
          </a:p>
          <a:p>
            <a:pPr marL="635508" lvl="1" indent="-342900">
              <a:buFont typeface="Wingdings" panose="05000000000000000000" pitchFamily="2" charset="2"/>
              <a:buChar char="v"/>
            </a:pPr>
            <a:r>
              <a:rPr lang="en-US" sz="2200" dirty="0" smtClean="0"/>
              <a:t>Failure </a:t>
            </a:r>
            <a:r>
              <a:rPr lang="en-US" sz="2200" dirty="0"/>
              <a:t>to provide </a:t>
            </a:r>
            <a:r>
              <a:rPr lang="en-US" sz="2200" dirty="0" smtClean="0"/>
              <a:t>SSN, immigration document </a:t>
            </a:r>
            <a:r>
              <a:rPr lang="en-US" sz="2200" dirty="0"/>
              <a:t>numbers, or </a:t>
            </a:r>
            <a:r>
              <a:rPr lang="en-US" sz="2200" dirty="0" smtClean="0"/>
              <a:t>entering </a:t>
            </a:r>
            <a:r>
              <a:rPr lang="en-US" sz="2200" i="1" dirty="0" smtClean="0"/>
              <a:t>wrong</a:t>
            </a:r>
            <a:r>
              <a:rPr lang="en-US" sz="2200" dirty="0" smtClean="0"/>
              <a:t> </a:t>
            </a:r>
            <a:r>
              <a:rPr lang="en-US" sz="2200" dirty="0"/>
              <a:t>number </a:t>
            </a:r>
            <a:r>
              <a:rPr lang="en-US" sz="2200" dirty="0" smtClean="0"/>
              <a:t>will create issues </a:t>
            </a:r>
          </a:p>
          <a:p>
            <a:pPr marL="635508" lvl="1" indent="-342900">
              <a:buFont typeface="Wingdings" panose="05000000000000000000" pitchFamily="2" charset="2"/>
              <a:buChar char="v"/>
            </a:pPr>
            <a:r>
              <a:rPr lang="en-US" sz="2200" dirty="0" smtClean="0">
                <a:hlinkClick r:id="rId3"/>
              </a:rPr>
              <a:t>Reference Guide</a:t>
            </a:r>
            <a:r>
              <a:rPr lang="en-US" sz="2200" dirty="0" smtClean="0"/>
              <a:t> shows </a:t>
            </a:r>
            <a:r>
              <a:rPr lang="en-US" sz="2200" dirty="0"/>
              <a:t>you where to find the numbers for each </a:t>
            </a:r>
            <a:r>
              <a:rPr lang="en-US" sz="2200" dirty="0" smtClean="0"/>
              <a:t>document</a:t>
            </a:r>
            <a:endParaRPr lang="en-US" sz="2200" dirty="0"/>
          </a:p>
          <a:p>
            <a:pPr marL="0" indent="0">
              <a:buNone/>
            </a:pPr>
            <a:r>
              <a:rPr lang="en-US" sz="2400" dirty="0" smtClean="0"/>
              <a:t>Make sure name</a:t>
            </a:r>
            <a:r>
              <a:rPr lang="en-US" sz="2400" dirty="0"/>
              <a:t>, date of birth and SSN provided on the application </a:t>
            </a:r>
            <a:r>
              <a:rPr lang="en-US" sz="2400" dirty="0" smtClean="0"/>
              <a:t>match </a:t>
            </a:r>
            <a:r>
              <a:rPr lang="en-US" sz="2400" dirty="0"/>
              <a:t>what is in SSA or SAVE </a:t>
            </a:r>
            <a:r>
              <a:rPr lang="en-US" sz="2400" dirty="0" smtClean="0"/>
              <a:t>records. </a:t>
            </a:r>
            <a:r>
              <a:rPr lang="en-US" sz="2600" dirty="0" smtClean="0"/>
              <a:t>Check for:  </a:t>
            </a:r>
            <a:endParaRPr lang="en-US" sz="2400" dirty="0"/>
          </a:p>
          <a:p>
            <a:pPr lvl="1">
              <a:buFont typeface="Wingdings" panose="05000000000000000000" pitchFamily="2" charset="2"/>
              <a:buChar char="v"/>
            </a:pPr>
            <a:r>
              <a:rPr lang="en-US" sz="2000" dirty="0" smtClean="0"/>
              <a:t>Typos </a:t>
            </a:r>
            <a:r>
              <a:rPr lang="en-US" sz="2000" dirty="0"/>
              <a:t>(always </a:t>
            </a:r>
            <a:r>
              <a:rPr lang="en-US" sz="2000" dirty="0" smtClean="0"/>
              <a:t>double-check numbers and spelling)</a:t>
            </a:r>
            <a:endParaRPr lang="en-US" sz="2000" dirty="0"/>
          </a:p>
          <a:p>
            <a:pPr lvl="1">
              <a:buFont typeface="Wingdings" panose="05000000000000000000" pitchFamily="2" charset="2"/>
              <a:buChar char="v"/>
            </a:pPr>
            <a:r>
              <a:rPr lang="en-US" sz="2000" dirty="0"/>
              <a:t>Name </a:t>
            </a:r>
            <a:r>
              <a:rPr lang="en-US" sz="2000" dirty="0" smtClean="0"/>
              <a:t>differences or changes </a:t>
            </a:r>
            <a:r>
              <a:rPr lang="en-US" sz="2000" dirty="0"/>
              <a:t>– (ask/check- is this how your name is listed on your immigration document?)</a:t>
            </a:r>
          </a:p>
          <a:p>
            <a:pPr marL="0" indent="0">
              <a:buNone/>
            </a:pPr>
            <a:r>
              <a:rPr lang="en-US" sz="2400" dirty="0"/>
              <a:t>Data-matching limitations of the federal systems: </a:t>
            </a:r>
          </a:p>
          <a:p>
            <a:pPr lvl="1">
              <a:buFont typeface="Wingdings" panose="05000000000000000000" pitchFamily="2" charset="2"/>
              <a:buChar char="v"/>
            </a:pPr>
            <a:r>
              <a:rPr lang="en-US" sz="2000" dirty="0"/>
              <a:t>SSA can’t verify citizenship for many citizens who were born outside of the U.S. (a.k.a. naturalized citizens </a:t>
            </a:r>
          </a:p>
          <a:p>
            <a:pPr lvl="1">
              <a:buFont typeface="Wingdings" panose="05000000000000000000" pitchFamily="2" charset="2"/>
              <a:buChar char="v"/>
            </a:pPr>
            <a:r>
              <a:rPr lang="en-US" sz="2000" dirty="0"/>
              <a:t>SAVE can’t match certain immigrants in “real time”</a:t>
            </a:r>
          </a:p>
        </p:txBody>
      </p:sp>
      <p:sp>
        <p:nvSpPr>
          <p:cNvPr id="3" name="Slide Number Placeholder 2"/>
          <p:cNvSpPr>
            <a:spLocks noGrp="1"/>
          </p:cNvSpPr>
          <p:nvPr>
            <p:ph type="sldNum" sz="quarter" idx="12"/>
          </p:nvPr>
        </p:nvSpPr>
        <p:spPr/>
        <p:txBody>
          <a:bodyPr/>
          <a:lstStyle/>
          <a:p>
            <a:fld id="{4FAB73BC-B049-4115-A692-8D63A059BFB8}" type="slidenum">
              <a:rPr lang="en-US" smtClean="0"/>
              <a:pPr/>
              <a:t>37</a:t>
            </a:fld>
            <a:endParaRPr lang="en-US" dirty="0"/>
          </a:p>
        </p:txBody>
      </p:sp>
    </p:spTree>
    <p:extLst>
      <p:ext uri="{BB962C8B-B14F-4D97-AF65-F5344CB8AC3E}">
        <p14:creationId xmlns:p14="http://schemas.microsoft.com/office/powerpoint/2010/main" val="1851807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1605EE-514F-0B9F-3137-038E98A102CF}"/>
              </a:ext>
            </a:extLst>
          </p:cNvPr>
          <p:cNvSpPr>
            <a:spLocks noGrp="1"/>
          </p:cNvSpPr>
          <p:nvPr>
            <p:ph type="sldNum" sz="quarter" idx="12"/>
          </p:nvPr>
        </p:nvSpPr>
        <p:spPr/>
        <p:txBody>
          <a:bodyPr/>
          <a:lstStyle/>
          <a:p>
            <a:fld id="{D81DA284-B515-486F-9F0E-B077CD7251C9}" type="slidenum">
              <a:rPr lang="en-US" smtClean="0"/>
              <a:t>38</a:t>
            </a:fld>
            <a:endParaRPr lang="en-US"/>
          </a:p>
        </p:txBody>
      </p:sp>
      <p:pic>
        <p:nvPicPr>
          <p:cNvPr id="4" name="Picture 3">
            <a:extLst>
              <a:ext uri="{FF2B5EF4-FFF2-40B4-BE49-F238E27FC236}">
                <a16:creationId xmlns:a16="http://schemas.microsoft.com/office/drawing/2014/main" id="{AC4D2BA2-5047-CC8B-838B-A0E9CFB3C0AC}"/>
              </a:ext>
            </a:extLst>
          </p:cNvPr>
          <p:cNvPicPr>
            <a:picLocks noChangeAspect="1"/>
          </p:cNvPicPr>
          <p:nvPr/>
        </p:nvPicPr>
        <p:blipFill>
          <a:blip r:embed="rId2"/>
          <a:stretch>
            <a:fillRect/>
          </a:stretch>
        </p:blipFill>
        <p:spPr>
          <a:xfrm>
            <a:off x="0" y="18650"/>
            <a:ext cx="11087819" cy="6202975"/>
          </a:xfrm>
          <a:prstGeom prst="rect">
            <a:avLst/>
          </a:prstGeom>
        </p:spPr>
      </p:pic>
      <p:sp>
        <p:nvSpPr>
          <p:cNvPr id="3" name="TextBox 2"/>
          <p:cNvSpPr txBox="1"/>
          <p:nvPr/>
        </p:nvSpPr>
        <p:spPr>
          <a:xfrm>
            <a:off x="293298" y="362308"/>
            <a:ext cx="7907547" cy="523220"/>
          </a:xfrm>
          <a:prstGeom prst="rect">
            <a:avLst/>
          </a:prstGeom>
          <a:solidFill>
            <a:srgbClr val="FFC000"/>
          </a:solidFill>
        </p:spPr>
        <p:txBody>
          <a:bodyPr wrap="square" rtlCol="0">
            <a:spAutoFit/>
          </a:bodyPr>
          <a:lstStyle/>
          <a:p>
            <a:r>
              <a:rPr lang="en-US" sz="2800" b="1" dirty="0" smtClean="0"/>
              <a:t>What You see if there is a DMI</a:t>
            </a:r>
            <a:endParaRPr lang="en-US" sz="2800" b="1" dirty="0"/>
          </a:p>
        </p:txBody>
      </p:sp>
    </p:spTree>
    <p:extLst>
      <p:ext uri="{BB962C8B-B14F-4D97-AF65-F5344CB8AC3E}">
        <p14:creationId xmlns:p14="http://schemas.microsoft.com/office/powerpoint/2010/main" val="949402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8580"/>
            <a:ext cx="4937760" cy="1450757"/>
          </a:xfrm>
        </p:spPr>
        <p:txBody>
          <a:bodyPr>
            <a:normAutofit/>
          </a:bodyPr>
          <a:lstStyle/>
          <a:p>
            <a:r>
              <a:rPr lang="en-US" dirty="0" smtClean="0"/>
              <a:t>Complete all “Optional” fields</a:t>
            </a:r>
            <a:endParaRPr lang="en-US" dirty="0"/>
          </a:p>
        </p:txBody>
      </p:sp>
      <p:sp>
        <p:nvSpPr>
          <p:cNvPr id="5" name="Content Placeholder 4"/>
          <p:cNvSpPr>
            <a:spLocks noGrp="1"/>
          </p:cNvSpPr>
          <p:nvPr>
            <p:ph sz="half" idx="1"/>
          </p:nvPr>
        </p:nvSpPr>
        <p:spPr>
          <a:xfrm>
            <a:off x="914400" y="1737360"/>
            <a:ext cx="5045878" cy="4156828"/>
          </a:xfrm>
        </p:spPr>
        <p:txBody>
          <a:bodyPr>
            <a:normAutofit fontScale="92500" lnSpcReduction="20000"/>
          </a:bodyPr>
          <a:lstStyle/>
          <a:p>
            <a:r>
              <a:rPr lang="en-US" sz="2800" dirty="0"/>
              <a:t>Enter all document numbers that are requested for applicants </a:t>
            </a:r>
            <a:r>
              <a:rPr lang="en-US" sz="2800" b="1" u="sng" dirty="0">
                <a:solidFill>
                  <a:srgbClr val="FF0000"/>
                </a:solidFill>
              </a:rPr>
              <a:t>even if it says they are “optional”</a:t>
            </a:r>
          </a:p>
          <a:p>
            <a:endParaRPr lang="en-US" sz="2200" dirty="0"/>
          </a:p>
          <a:p>
            <a:r>
              <a:rPr lang="en-US" sz="2800" dirty="0"/>
              <a:t>“How To” </a:t>
            </a:r>
            <a:r>
              <a:rPr lang="en-US" sz="2800" dirty="0" smtClean="0"/>
              <a:t>Guides</a:t>
            </a:r>
          </a:p>
          <a:p>
            <a:pPr lvl="1">
              <a:spcAft>
                <a:spcPts val="600"/>
              </a:spcAft>
            </a:pPr>
            <a:r>
              <a:rPr lang="en-US" dirty="0" smtClean="0">
                <a:hlinkClick r:id="rId3"/>
              </a:rPr>
              <a:t>Beyond the Basics Reference </a:t>
            </a:r>
            <a:r>
              <a:rPr lang="en-US" dirty="0">
                <a:hlinkClick r:id="rId3"/>
              </a:rPr>
              <a:t>Guide</a:t>
            </a:r>
            <a:endParaRPr lang="en-US" dirty="0"/>
          </a:p>
          <a:p>
            <a:pPr lvl="1">
              <a:spcAft>
                <a:spcPts val="600"/>
              </a:spcAft>
            </a:pPr>
            <a:r>
              <a:rPr lang="en-US" dirty="0">
                <a:hlinkClick r:id="rId4"/>
              </a:rPr>
              <a:t>Reference Guide to Immigration Documents: Verifying Immigration Status in Healthcare.gov</a:t>
            </a:r>
            <a:endParaRPr lang="en-US" dirty="0"/>
          </a:p>
          <a:p>
            <a:pPr lvl="1">
              <a:spcAft>
                <a:spcPts val="600"/>
              </a:spcAft>
            </a:pPr>
            <a:r>
              <a:rPr lang="en-US" dirty="0">
                <a:hlinkClick r:id="rId5"/>
              </a:rPr>
              <a:t>https://www.healthcare.gov/help/immigration-document-types/</a:t>
            </a:r>
            <a:endParaRPr lang="en-US" dirty="0"/>
          </a:p>
          <a:p>
            <a:pPr lvl="1"/>
            <a:r>
              <a:rPr lang="en-US" dirty="0">
                <a:hlinkClick r:id="rId6"/>
              </a:rPr>
              <a:t>Assister Guide to the Immigration Section of the Online Marketplace Application</a:t>
            </a:r>
            <a:r>
              <a:rPr lang="en-US" dirty="0"/>
              <a:t> (and more here: </a:t>
            </a:r>
            <a:r>
              <a:rPr lang="en-US" dirty="0">
                <a:hlinkClick r:id="rId7"/>
              </a:rPr>
              <a:t>https://marketplace.cms.gov/technical-assistance-resources/special-populations-help</a:t>
            </a:r>
            <a:r>
              <a:rPr lang="en-US" dirty="0"/>
              <a:t> )</a:t>
            </a:r>
          </a:p>
          <a:p>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550" y="532296"/>
            <a:ext cx="5651500" cy="55626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4FAB73BC-B049-4115-A692-8D63A059BFB8}" type="slidenum">
              <a:rPr lang="en-US" smtClean="0"/>
              <a:pPr/>
              <a:t>39</a:t>
            </a:fld>
            <a:endParaRPr lang="en-US" dirty="0"/>
          </a:p>
        </p:txBody>
      </p:sp>
    </p:spTree>
    <p:extLst>
      <p:ext uri="{BB962C8B-B14F-4D97-AF65-F5344CB8AC3E}">
        <p14:creationId xmlns:p14="http://schemas.microsoft.com/office/powerpoint/2010/main" val="816768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EDE2-51FE-2921-F27D-933F51B142CB}"/>
              </a:ext>
            </a:extLst>
          </p:cNvPr>
          <p:cNvSpPr>
            <a:spLocks noGrp="1"/>
          </p:cNvSpPr>
          <p:nvPr>
            <p:ph type="title"/>
          </p:nvPr>
        </p:nvSpPr>
        <p:spPr>
          <a:xfrm>
            <a:off x="1154083" y="263527"/>
            <a:ext cx="10058400" cy="1450757"/>
          </a:xfrm>
        </p:spPr>
        <p:txBody>
          <a:bodyPr/>
          <a:lstStyle/>
          <a:p>
            <a:r>
              <a:rPr lang="en-US" dirty="0"/>
              <a:t>Preview: Texas Medicaid, CHIP, Marketplace and Immigrants  </a:t>
            </a:r>
          </a:p>
        </p:txBody>
      </p:sp>
      <p:sp>
        <p:nvSpPr>
          <p:cNvPr id="3" name="Content Placeholder 2">
            <a:extLst>
              <a:ext uri="{FF2B5EF4-FFF2-40B4-BE49-F238E27FC236}">
                <a16:creationId xmlns:a16="http://schemas.microsoft.com/office/drawing/2014/main" id="{BB8B8CFE-0CB2-7DD7-320C-002AAF236758}"/>
              </a:ext>
            </a:extLst>
          </p:cNvPr>
          <p:cNvSpPr>
            <a:spLocks noGrp="1"/>
          </p:cNvSpPr>
          <p:nvPr>
            <p:ph idx="1"/>
          </p:nvPr>
        </p:nvSpPr>
        <p:spPr>
          <a:xfrm>
            <a:off x="109268" y="1794293"/>
            <a:ext cx="11829690" cy="4370717"/>
          </a:xfrm>
        </p:spPr>
        <p:txBody>
          <a:bodyPr>
            <a:normAutofit fontScale="92500" lnSpcReduction="10000"/>
          </a:bodyPr>
          <a:lstStyle/>
          <a:p>
            <a:pPr lvl="2">
              <a:spcAft>
                <a:spcPts val="1200"/>
              </a:spcAft>
              <a:buFont typeface="Wingdings" panose="05000000000000000000" pitchFamily="2" charset="2"/>
              <a:buChar char="Ø"/>
            </a:pPr>
            <a:r>
              <a:rPr lang="en-US" sz="2400" dirty="0"/>
              <a:t>Texas covers under-age-19 </a:t>
            </a:r>
            <a:r>
              <a:rPr lang="en-US" sz="2400" b="1" dirty="0">
                <a:solidFill>
                  <a:srgbClr val="0033CC"/>
                </a:solidFill>
              </a:rPr>
              <a:t>“lawfully present” </a:t>
            </a:r>
            <a:r>
              <a:rPr lang="en-US" sz="2400" dirty="0"/>
              <a:t>immigrant kids and youth  in Medicaid and CHIP </a:t>
            </a:r>
          </a:p>
          <a:p>
            <a:pPr lvl="2">
              <a:spcAft>
                <a:spcPts val="1200"/>
              </a:spcAft>
              <a:buFont typeface="Wingdings" panose="05000000000000000000" pitchFamily="2" charset="2"/>
              <a:buChar char="Ø"/>
            </a:pPr>
            <a:r>
              <a:rPr lang="en-US" sz="2400" dirty="0"/>
              <a:t>But does NOT cover most 19-and-older </a:t>
            </a:r>
            <a:r>
              <a:rPr lang="en-US" sz="2400" b="1" dirty="0">
                <a:solidFill>
                  <a:srgbClr val="0033CC"/>
                </a:solidFill>
              </a:rPr>
              <a:t>“qualified immigrants” </a:t>
            </a:r>
            <a:r>
              <a:rPr lang="en-US" sz="2400" dirty="0"/>
              <a:t>in Medicaid, including not covering pregnant women.  (One of only </a:t>
            </a:r>
            <a:r>
              <a:rPr lang="en-US" sz="2400" dirty="0" smtClean="0"/>
              <a:t>7 </a:t>
            </a:r>
            <a:r>
              <a:rPr lang="en-US" sz="2400" dirty="0"/>
              <a:t>states that do not cover adult “qualified immigrants”)</a:t>
            </a:r>
          </a:p>
          <a:p>
            <a:pPr lvl="4">
              <a:spcAft>
                <a:spcPts val="1200"/>
              </a:spcAft>
              <a:buFont typeface="Wingdings" panose="05000000000000000000" pitchFamily="2" charset="2"/>
              <a:buChar char="§"/>
            </a:pPr>
            <a:r>
              <a:rPr lang="en-US" sz="1900" i="1" dirty="0"/>
              <a:t>“Medicaid Exception” required in federal law: if have 40 quarters work history, or active duty military- treat like US citizen.</a:t>
            </a:r>
          </a:p>
          <a:p>
            <a:pPr lvl="2">
              <a:spcAft>
                <a:spcPts val="1200"/>
              </a:spcAft>
              <a:buFont typeface="Wingdings" panose="05000000000000000000" pitchFamily="2" charset="2"/>
              <a:buChar char="Ø"/>
            </a:pPr>
            <a:r>
              <a:rPr lang="en-US" sz="2400" dirty="0"/>
              <a:t>Undocumented residents at any age are excluded from Medicaid, CHIP and ACA Marketplace (not even full-cost purchase)</a:t>
            </a:r>
          </a:p>
          <a:p>
            <a:pPr lvl="2">
              <a:spcAft>
                <a:spcPts val="1200"/>
              </a:spcAft>
              <a:buFont typeface="Wingdings" panose="05000000000000000000" pitchFamily="2" charset="2"/>
              <a:buChar char="Ø"/>
            </a:pPr>
            <a:r>
              <a:rPr lang="en-US" sz="2400" dirty="0"/>
              <a:t>The ACA requires that if </a:t>
            </a:r>
            <a:r>
              <a:rPr lang="en-US" sz="2400" b="1" dirty="0">
                <a:solidFill>
                  <a:srgbClr val="0033CC"/>
                </a:solidFill>
              </a:rPr>
              <a:t>“lawfully present” </a:t>
            </a:r>
            <a:r>
              <a:rPr lang="en-US" sz="2400" dirty="0"/>
              <a:t>immigrants are excluded from Medicaid </a:t>
            </a:r>
            <a:r>
              <a:rPr lang="en-US" sz="2400" b="1" dirty="0">
                <a:solidFill>
                  <a:srgbClr val="0070C0"/>
                </a:solidFill>
              </a:rPr>
              <a:t>because of their non-citizen status</a:t>
            </a:r>
            <a:r>
              <a:rPr lang="en-US" sz="2400" dirty="0"/>
              <a:t>, then they CAN get Marketplace subsidies (APTCs and CSRs) -- even with incomes at or below the poverty line </a:t>
            </a:r>
            <a:r>
              <a:rPr lang="en-US" sz="1900" dirty="0"/>
              <a:t>(more, next slide).  </a:t>
            </a:r>
          </a:p>
          <a:p>
            <a:pPr marL="384048" lvl="2" indent="0">
              <a:spcAft>
                <a:spcPts val="600"/>
              </a:spcAft>
              <a:buNone/>
            </a:pPr>
            <a:endParaRPr lang="en-US" sz="2400" dirty="0"/>
          </a:p>
          <a:p>
            <a:pPr marL="384048" lvl="2" indent="0" algn="ctr">
              <a:spcAft>
                <a:spcPts val="600"/>
              </a:spcAft>
              <a:buNone/>
            </a:pPr>
            <a:r>
              <a:rPr lang="en-US" sz="2600" b="1" dirty="0"/>
              <a:t>Texas’ unusual immigrant Medicaid policies result in some complex eligibility situations</a:t>
            </a:r>
            <a:r>
              <a:rPr lang="en-US" sz="2400" dirty="0"/>
              <a:t>. </a:t>
            </a:r>
          </a:p>
          <a:p>
            <a:pPr lvl="2"/>
            <a:endParaRPr lang="en-US" sz="2400" dirty="0"/>
          </a:p>
        </p:txBody>
      </p:sp>
      <p:sp>
        <p:nvSpPr>
          <p:cNvPr id="4" name="Slide Number Placeholder 3">
            <a:extLst>
              <a:ext uri="{FF2B5EF4-FFF2-40B4-BE49-F238E27FC236}">
                <a16:creationId xmlns:a16="http://schemas.microsoft.com/office/drawing/2014/main" id="{6A25EA4A-C107-0746-0350-56E82E37CF6A}"/>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3334961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note if name on application is not exact match with Immigration document</a:t>
            </a:r>
            <a:endParaRPr lang="en-US" dirty="0"/>
          </a:p>
        </p:txBody>
      </p:sp>
      <p:sp>
        <p:nvSpPr>
          <p:cNvPr id="3" name="Content Placeholder 2"/>
          <p:cNvSpPr>
            <a:spLocks noGrp="1"/>
          </p:cNvSpPr>
          <p:nvPr>
            <p:ph sz="half" idx="1"/>
          </p:nvPr>
        </p:nvSpPr>
        <p:spPr>
          <a:xfrm>
            <a:off x="980752" y="1791547"/>
            <a:ext cx="9623988" cy="1509495"/>
          </a:xfrm>
        </p:spPr>
        <p:txBody>
          <a:bodyPr>
            <a:normAutofit fontScale="92500"/>
          </a:bodyPr>
          <a:lstStyle/>
          <a:p>
            <a:pPr marL="91440" lvl="8" indent="-91440">
              <a:spcBef>
                <a:spcPts val="1200"/>
              </a:spcBef>
              <a:spcAft>
                <a:spcPts val="200"/>
              </a:spcAft>
              <a:buSzPct val="100000"/>
              <a:buFont typeface="Calibri" panose="020F0502020204030204" pitchFamily="34" charset="0"/>
              <a:buChar char=" "/>
            </a:pPr>
            <a:r>
              <a:rPr lang="en-US" sz="2400" dirty="0"/>
              <a:t>Name </a:t>
            </a:r>
            <a:r>
              <a:rPr lang="en-US" sz="2400" dirty="0" smtClean="0"/>
              <a:t>differences or changes: </a:t>
            </a:r>
            <a:r>
              <a:rPr lang="en-US" sz="2400" dirty="0"/>
              <a:t>If name on the application is not the same as on the document, </a:t>
            </a:r>
            <a:r>
              <a:rPr lang="en-US" sz="2400" dirty="0">
                <a:solidFill>
                  <a:srgbClr val="0033CC"/>
                </a:solidFill>
              </a:rPr>
              <a:t>use option to provide name as it appears on the </a:t>
            </a:r>
            <a:r>
              <a:rPr lang="en-US" sz="2400" dirty="0" smtClean="0">
                <a:solidFill>
                  <a:srgbClr val="0033CC"/>
                </a:solidFill>
              </a:rPr>
              <a:t>document. </a:t>
            </a:r>
          </a:p>
          <a:p>
            <a:pPr marL="91440" lvl="8" indent="-91440">
              <a:spcBef>
                <a:spcPts val="1200"/>
              </a:spcBef>
              <a:spcAft>
                <a:spcPts val="200"/>
              </a:spcAft>
              <a:buSzPct val="100000"/>
              <a:buFont typeface="Calibri" panose="020F0502020204030204" pitchFamily="34" charset="0"/>
              <a:buChar char=" "/>
            </a:pPr>
            <a:r>
              <a:rPr lang="en-US" sz="2400" dirty="0" smtClean="0">
                <a:solidFill>
                  <a:srgbClr val="0033CC"/>
                </a:solidFill>
              </a:rPr>
              <a:t>Many cultures handle names differently and this can result in differences between application and an immigration document. </a:t>
            </a:r>
          </a:p>
          <a:p>
            <a:pPr marL="91440" lvl="8" indent="-91440">
              <a:spcBef>
                <a:spcPts val="1200"/>
              </a:spcBef>
              <a:spcAft>
                <a:spcPts val="200"/>
              </a:spcAft>
              <a:buSzPct val="100000"/>
              <a:buFont typeface="Calibri" panose="020F0502020204030204" pitchFamily="34" charset="0"/>
              <a:buChar char=" "/>
            </a:pPr>
            <a:endParaRPr lang="en-US" sz="2400" dirty="0">
              <a:solidFill>
                <a:srgbClr val="0033CC"/>
              </a:solidFill>
            </a:endParaRPr>
          </a:p>
          <a:p>
            <a:pPr marL="91440" lvl="8" indent="-91440">
              <a:spcBef>
                <a:spcPts val="1200"/>
              </a:spcBef>
              <a:spcAft>
                <a:spcPts val="200"/>
              </a:spcAft>
              <a:buSzPct val="100000"/>
              <a:buFont typeface="Calibri" panose="020F0502020204030204" pitchFamily="34" charset="0"/>
              <a:buChar char=" "/>
            </a:pPr>
            <a:endParaRPr lang="en-US" sz="2400" dirty="0">
              <a:solidFill>
                <a:srgbClr val="0033CC"/>
              </a:solidFill>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569" y="3711811"/>
            <a:ext cx="5283200" cy="2222500"/>
          </a:xfrm>
          <a:prstGeom prst="rect">
            <a:avLst/>
          </a:prstGeom>
        </p:spPr>
      </p:pic>
      <p:sp>
        <p:nvSpPr>
          <p:cNvPr id="4" name="Slide Number Placeholder 3"/>
          <p:cNvSpPr>
            <a:spLocks noGrp="1"/>
          </p:cNvSpPr>
          <p:nvPr>
            <p:ph type="sldNum" sz="quarter" idx="12"/>
          </p:nvPr>
        </p:nvSpPr>
        <p:spPr/>
        <p:txBody>
          <a:bodyPr/>
          <a:lstStyle/>
          <a:p>
            <a:fld id="{4FAB73BC-B049-4115-A692-8D63A059BFB8}" type="slidenum">
              <a:rPr lang="en-US" smtClean="0"/>
              <a:pPr/>
              <a:t>40</a:t>
            </a:fld>
            <a:endParaRPr lang="en-US" dirty="0"/>
          </a:p>
        </p:txBody>
      </p:sp>
    </p:spTree>
    <p:extLst>
      <p:ext uri="{BB962C8B-B14F-4D97-AF65-F5344CB8AC3E}">
        <p14:creationId xmlns:p14="http://schemas.microsoft.com/office/powerpoint/2010/main" val="17960153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581"/>
            <a:ext cx="3200400" cy="2286000"/>
          </a:xfrm>
        </p:spPr>
        <p:txBody>
          <a:bodyPr>
            <a:normAutofit fontScale="90000"/>
          </a:bodyPr>
          <a:lstStyle/>
          <a:p>
            <a:r>
              <a:rPr lang="en-US" b="1" dirty="0">
                <a:latin typeface="+mn-lt"/>
              </a:rPr>
              <a:t>In Texas, without a data match the </a:t>
            </a:r>
            <a:r>
              <a:rPr lang="en-US" b="1" dirty="0" smtClean="0">
                <a:latin typeface="+mn-lt"/>
              </a:rPr>
              <a:t>healthcare.gov system </a:t>
            </a:r>
            <a:r>
              <a:rPr lang="en-US" b="1" dirty="0">
                <a:latin typeface="+mn-lt"/>
              </a:rPr>
              <a:t>can get it wrong!</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2490" y="0"/>
            <a:ext cx="5573273" cy="7467941"/>
          </a:xfrm>
        </p:spPr>
      </p:pic>
      <p:sp>
        <p:nvSpPr>
          <p:cNvPr id="6" name="Text Placeholder 5"/>
          <p:cNvSpPr>
            <a:spLocks noGrp="1"/>
          </p:cNvSpPr>
          <p:nvPr>
            <p:ph type="body" sz="half" idx="2"/>
          </p:nvPr>
        </p:nvSpPr>
        <p:spPr/>
        <p:txBody>
          <a:bodyPr>
            <a:normAutofit/>
          </a:bodyPr>
          <a:lstStyle/>
          <a:p>
            <a:r>
              <a:rPr lang="en-US" sz="1800" dirty="0">
                <a:solidFill>
                  <a:schemeClr val="tx1"/>
                </a:solidFill>
              </a:rPr>
              <a:t>Texas is one of only 7 states that doesn’t allow most </a:t>
            </a:r>
            <a:r>
              <a:rPr lang="en-US" sz="1800" dirty="0" smtClean="0">
                <a:solidFill>
                  <a:schemeClr val="tx1"/>
                </a:solidFill>
              </a:rPr>
              <a:t>adult green-card </a:t>
            </a:r>
            <a:r>
              <a:rPr lang="en-US" sz="1800" dirty="0">
                <a:solidFill>
                  <a:schemeClr val="tx1"/>
                </a:solidFill>
              </a:rPr>
              <a:t>holders to get Medicaid, even if they have met the five year </a:t>
            </a:r>
            <a:r>
              <a:rPr lang="en-US" sz="1800" dirty="0" smtClean="0">
                <a:solidFill>
                  <a:schemeClr val="tx1"/>
                </a:solidFill>
              </a:rPr>
              <a:t>bar; and one of </a:t>
            </a:r>
            <a:r>
              <a:rPr lang="en-US" sz="1800" dirty="0" smtClean="0">
                <a:solidFill>
                  <a:schemeClr val="tx1"/>
                </a:solidFill>
              </a:rPr>
              <a:t>10 </a:t>
            </a:r>
            <a:r>
              <a:rPr lang="en-US" sz="1800" dirty="0" smtClean="0">
                <a:solidFill>
                  <a:schemeClr val="tx1"/>
                </a:solidFill>
              </a:rPr>
              <a:t>states with no Medicaid Expansion.</a:t>
            </a:r>
            <a:endParaRPr lang="en-US" sz="1800" dirty="0">
              <a:solidFill>
                <a:schemeClr val="tx1"/>
              </a:solidFill>
            </a:endParaRPr>
          </a:p>
          <a:p>
            <a:r>
              <a:rPr lang="en-US" sz="2000" dirty="0">
                <a:solidFill>
                  <a:schemeClr val="tx1"/>
                </a:solidFill>
              </a:rPr>
              <a:t>Without a data match, </a:t>
            </a:r>
            <a:r>
              <a:rPr lang="en-US" sz="2000" dirty="0" smtClean="0">
                <a:solidFill>
                  <a:schemeClr val="tx1"/>
                </a:solidFill>
              </a:rPr>
              <a:t>Healthcare.gov often will send your applicant to Texas Medicaid, causing long delays.</a:t>
            </a:r>
            <a:endParaRPr lang="en-US" sz="2000" dirty="0">
              <a:solidFill>
                <a:schemeClr val="tx1"/>
              </a:solidFill>
            </a:endParaRPr>
          </a:p>
        </p:txBody>
      </p:sp>
      <p:sp>
        <p:nvSpPr>
          <p:cNvPr id="8" name="Right Arrow 7"/>
          <p:cNvSpPr/>
          <p:nvPr/>
        </p:nvSpPr>
        <p:spPr>
          <a:xfrm>
            <a:off x="4549863" y="1729690"/>
            <a:ext cx="1274163" cy="316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D81DA284-B515-486F-9F0E-B077CD7251C9}" type="slidenum">
              <a:rPr lang="en-US" smtClean="0"/>
              <a:t>41</a:t>
            </a:fld>
            <a:endParaRPr lang="en-US"/>
          </a:p>
        </p:txBody>
      </p:sp>
    </p:spTree>
    <p:extLst>
      <p:ext uri="{BB962C8B-B14F-4D97-AF65-F5344CB8AC3E}">
        <p14:creationId xmlns:p14="http://schemas.microsoft.com/office/powerpoint/2010/main" val="2293336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61491" y="154332"/>
            <a:ext cx="10058400" cy="1450757"/>
          </a:xfrm>
        </p:spPr>
        <p:txBody>
          <a:bodyPr>
            <a:normAutofit fontScale="90000"/>
          </a:bodyPr>
          <a:lstStyle/>
          <a:p>
            <a:r>
              <a:rPr lang="en-US" sz="4400" dirty="0" smtClean="0"/>
              <a:t>With DMI, </a:t>
            </a:r>
            <a:r>
              <a:rPr lang="en-US" sz="4400" dirty="0"/>
              <a:t>Eligibility Outcome Can Be </a:t>
            </a:r>
            <a:r>
              <a:rPr lang="en-US" sz="4400" dirty="0" smtClean="0"/>
              <a:t>Wrong, Sending applicant to HHSC for Medicaid denial</a:t>
            </a:r>
            <a:endParaRPr lang="en-US" sz="4400" dirty="0"/>
          </a:p>
        </p:txBody>
      </p:sp>
      <p:sp>
        <p:nvSpPr>
          <p:cNvPr id="3" name="Content Placeholder 2"/>
          <p:cNvSpPr>
            <a:spLocks noGrp="1"/>
          </p:cNvSpPr>
          <p:nvPr>
            <p:ph idx="1"/>
          </p:nvPr>
        </p:nvSpPr>
        <p:spPr/>
        <p:txBody>
          <a:bodyPr>
            <a:normAutofit fontScale="70000" lnSpcReduction="20000"/>
          </a:bodyPr>
          <a:lstStyle/>
          <a:p>
            <a:pPr>
              <a:lnSpc>
                <a:spcPct val="120000"/>
              </a:lnSpc>
              <a:spcBef>
                <a:spcPts val="0"/>
              </a:spcBef>
              <a:spcAft>
                <a:spcPts val="600"/>
              </a:spcAft>
            </a:pPr>
            <a:r>
              <a:rPr lang="en-US" sz="2800" b="1" dirty="0"/>
              <a:t>Why? </a:t>
            </a:r>
            <a:r>
              <a:rPr lang="en-US" sz="2600" dirty="0"/>
              <a:t>In most states, lawfully present immigrant adults CAN get Medicaid.  Without full correct immigration documents, healthcare.gov </a:t>
            </a:r>
            <a:r>
              <a:rPr lang="en-US" sz="2600" dirty="0" smtClean="0"/>
              <a:t>may “think:”</a:t>
            </a:r>
          </a:p>
          <a:p>
            <a:pPr lvl="1">
              <a:lnSpc>
                <a:spcPct val="120000"/>
              </a:lnSpc>
              <a:spcBef>
                <a:spcPts val="0"/>
              </a:spcBef>
              <a:spcAft>
                <a:spcPts val="600"/>
              </a:spcAft>
            </a:pPr>
            <a:r>
              <a:rPr lang="en-US" sz="2600" dirty="0" smtClean="0"/>
              <a:t>Applicants </a:t>
            </a:r>
            <a:r>
              <a:rPr lang="en-US" sz="2600" dirty="0"/>
              <a:t>under </a:t>
            </a:r>
            <a:r>
              <a:rPr lang="en-US" sz="2600" dirty="0" smtClean="0"/>
              <a:t>138% </a:t>
            </a:r>
            <a:r>
              <a:rPr lang="en-US" sz="2600" dirty="0"/>
              <a:t>FPL can get </a:t>
            </a:r>
            <a:r>
              <a:rPr lang="en-US" sz="2600" dirty="0" smtClean="0"/>
              <a:t>Texas Medicaid; and/or </a:t>
            </a:r>
          </a:p>
          <a:p>
            <a:pPr lvl="1">
              <a:spcBef>
                <a:spcPts val="0"/>
              </a:spcBef>
            </a:pPr>
            <a:r>
              <a:rPr lang="en-US" sz="2600" dirty="0" smtClean="0"/>
              <a:t>Based on that incorrect assumption, the applicant is NOT eligible for APTCs because their lack of Medicaid access is NOT related to immigration status.</a:t>
            </a:r>
            <a:endParaRPr lang="en-US" sz="2600" dirty="0"/>
          </a:p>
          <a:p>
            <a:pPr>
              <a:spcBef>
                <a:spcPts val="1600"/>
              </a:spcBef>
            </a:pPr>
            <a:r>
              <a:rPr lang="en-US" sz="2800" b="1" dirty="0" smtClean="0"/>
              <a:t>Marketplace </a:t>
            </a:r>
            <a:r>
              <a:rPr lang="en-US" sz="2800" b="1" dirty="0"/>
              <a:t>may incorrectly determine an immigrant is in the Coverage Gap. </a:t>
            </a:r>
            <a:r>
              <a:rPr lang="en-US" sz="2800" b="1" dirty="0" smtClean="0"/>
              <a:t>If this happens:</a:t>
            </a:r>
            <a:endParaRPr lang="en-US" sz="2400" dirty="0" smtClean="0"/>
          </a:p>
          <a:p>
            <a:pPr lvl="1">
              <a:spcBef>
                <a:spcPts val="1600"/>
              </a:spcBef>
            </a:pPr>
            <a:r>
              <a:rPr lang="en-US" sz="2400" dirty="0" smtClean="0"/>
              <a:t>These </a:t>
            </a:r>
            <a:r>
              <a:rPr lang="en-US" sz="2400" dirty="0"/>
              <a:t>individuals need to </a:t>
            </a:r>
            <a:r>
              <a:rPr lang="en-US" sz="2400" dirty="0" smtClean="0"/>
              <a:t>get full correct immigration </a:t>
            </a:r>
            <a:r>
              <a:rPr lang="en-US" sz="2400" dirty="0"/>
              <a:t>documentation </a:t>
            </a:r>
            <a:r>
              <a:rPr lang="en-US" sz="2400" dirty="0" smtClean="0"/>
              <a:t>to Marketplace to </a:t>
            </a:r>
            <a:r>
              <a:rPr lang="en-US" sz="2400" dirty="0"/>
              <a:t>show they qualify for tax credits even though their income is below poverty. </a:t>
            </a:r>
          </a:p>
          <a:p>
            <a:pPr>
              <a:spcBef>
                <a:spcPts val="1600"/>
              </a:spcBef>
            </a:pPr>
            <a:r>
              <a:rPr lang="en-US" sz="2800" b="1" dirty="0"/>
              <a:t>Marketplace sometimes incorrectly identifies immigrants as potentially eligible for Medicaid. If this happens:</a:t>
            </a:r>
            <a:endParaRPr lang="en-US" sz="2400" dirty="0"/>
          </a:p>
          <a:p>
            <a:pPr lvl="1">
              <a:spcBef>
                <a:spcPts val="1600"/>
              </a:spcBef>
            </a:pPr>
            <a:r>
              <a:rPr lang="en-US" sz="2400" dirty="0" smtClean="0"/>
              <a:t>The </a:t>
            </a:r>
            <a:r>
              <a:rPr lang="en-US" sz="2400" dirty="0"/>
              <a:t>consumer has to </a:t>
            </a:r>
            <a:r>
              <a:rPr lang="en-US" sz="2400" b="1" dirty="0"/>
              <a:t>wait</a:t>
            </a:r>
            <a:r>
              <a:rPr lang="en-US" sz="2400" dirty="0"/>
              <a:t> for a eligibility determination (denial) from the Texas Medicaid agency before they can enroll in </a:t>
            </a:r>
            <a:r>
              <a:rPr lang="en-US" sz="2400" dirty="0" smtClean="0"/>
              <a:t>coverage.</a:t>
            </a: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E1EEB715-AB31-40E3-AB96-2B02031C56EE}"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1825446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1DA284-B515-486F-9F0E-B077CD7251C9}" type="slidenum">
              <a:rPr lang="en-US" smtClean="0"/>
              <a:t>43</a:t>
            </a:fld>
            <a:endParaRPr lang="en-US"/>
          </a:p>
        </p:txBody>
      </p:sp>
      <p:pic>
        <p:nvPicPr>
          <p:cNvPr id="3" name="Picture 2"/>
          <p:cNvPicPr>
            <a:picLocks noChangeAspect="1"/>
          </p:cNvPicPr>
          <p:nvPr/>
        </p:nvPicPr>
        <p:blipFill>
          <a:blip r:embed="rId2"/>
          <a:stretch>
            <a:fillRect/>
          </a:stretch>
        </p:blipFill>
        <p:spPr>
          <a:xfrm>
            <a:off x="1" y="1"/>
            <a:ext cx="6443330" cy="6864692"/>
          </a:xfrm>
          <a:prstGeom prst="rect">
            <a:avLst/>
          </a:prstGeom>
        </p:spPr>
      </p:pic>
      <p:sp>
        <p:nvSpPr>
          <p:cNvPr id="4" name="Rectangle 3"/>
          <p:cNvSpPr/>
          <p:nvPr/>
        </p:nvSpPr>
        <p:spPr>
          <a:xfrm>
            <a:off x="6620539" y="194677"/>
            <a:ext cx="5181600" cy="6924973"/>
          </a:xfrm>
          <a:prstGeom prst="rect">
            <a:avLst/>
          </a:prstGeom>
        </p:spPr>
        <p:txBody>
          <a:bodyPr wrap="square">
            <a:spAutoFit/>
          </a:bodyPr>
          <a:lstStyle/>
          <a:p>
            <a:r>
              <a:rPr lang="en-US" dirty="0"/>
              <a:t>Example: Wife and spouse (left) have been in US for less than a year—wife NOT awarded PTC; husband (only income earner) awarded PTC.</a:t>
            </a:r>
          </a:p>
          <a:p>
            <a:endParaRPr lang="en-US" dirty="0" smtClean="0"/>
          </a:p>
          <a:p>
            <a:r>
              <a:rPr lang="en-US" dirty="0" smtClean="0"/>
              <a:t>Children </a:t>
            </a:r>
            <a:r>
              <a:rPr lang="en-US" dirty="0"/>
              <a:t>sent to Medicaid/CHIP accurate!  Reminder: if immigrant parents are PTC eligible (as non-immigrant visa holders, at under or above 100%), their children = Medicaid/CHIP eligible (even without social security numbers</a:t>
            </a:r>
            <a:r>
              <a:rPr lang="en-US" dirty="0" smtClean="0"/>
              <a:t>).</a:t>
            </a:r>
          </a:p>
          <a:p>
            <a:endParaRPr lang="en-US" dirty="0"/>
          </a:p>
          <a:p>
            <a:r>
              <a:rPr lang="en-US" b="1" dirty="0"/>
              <a:t>Common Sense Component:</a:t>
            </a:r>
            <a:r>
              <a:rPr lang="en-US" dirty="0"/>
              <a:t> If husband eligible under 100%, wife should be too.</a:t>
            </a:r>
          </a:p>
          <a:p>
            <a:endParaRPr lang="en-US" b="1" dirty="0" smtClean="0"/>
          </a:p>
          <a:p>
            <a:r>
              <a:rPr lang="en-US" b="1" dirty="0" smtClean="0"/>
              <a:t>Why is this </a:t>
            </a:r>
            <a:r>
              <a:rPr lang="en-US" b="1" dirty="0"/>
              <a:t>is </a:t>
            </a:r>
            <a:r>
              <a:rPr lang="en-US" b="1" dirty="0" smtClean="0"/>
              <a:t>happening</a:t>
            </a:r>
            <a:r>
              <a:rPr lang="en-US" b="1" dirty="0"/>
              <a:t>: ANY NUMBER OF REASONS</a:t>
            </a:r>
            <a:endParaRPr lang="en-US" dirty="0"/>
          </a:p>
          <a:p>
            <a:pPr marL="285750" lvl="0" indent="-285750">
              <a:buFont typeface="Arial" panose="020B0604020202020204" pitchFamily="34" charset="0"/>
              <a:buChar char="•"/>
            </a:pPr>
            <a:r>
              <a:rPr lang="en-US" sz="1400" dirty="0"/>
              <a:t>The Federal HUB is malfunctioning</a:t>
            </a:r>
          </a:p>
          <a:p>
            <a:pPr marL="285750" lvl="0" indent="-285750">
              <a:buFont typeface="Arial" panose="020B0604020202020204" pitchFamily="34" charset="0"/>
              <a:buChar char="•"/>
            </a:pPr>
            <a:r>
              <a:rPr lang="en-US" sz="1400" dirty="0"/>
              <a:t>The USCIS portion of the Federal HUB is down or malfunctioning</a:t>
            </a:r>
          </a:p>
          <a:p>
            <a:pPr marL="285750" lvl="0" indent="-285750">
              <a:buFont typeface="Arial" panose="020B0604020202020204" pitchFamily="34" charset="0"/>
              <a:buChar char="•"/>
            </a:pPr>
            <a:r>
              <a:rPr lang="en-US" sz="1400" dirty="0"/>
              <a:t>The client’s immigration information does not match her identification information</a:t>
            </a:r>
          </a:p>
          <a:p>
            <a:pPr marL="285750" indent="-285750">
              <a:buFont typeface="Arial" panose="020B0604020202020204" pitchFamily="34" charset="0"/>
              <a:buChar char="•"/>
            </a:pPr>
            <a:r>
              <a:rPr lang="en-US" sz="1400" dirty="0"/>
              <a:t>(USCIS or the state may have mixed up her DOB, or her first and last name).  </a:t>
            </a:r>
          </a:p>
          <a:p>
            <a:r>
              <a:rPr lang="en-US" b="1" dirty="0" smtClean="0"/>
              <a:t>Solution</a:t>
            </a:r>
            <a:r>
              <a:rPr lang="en-US" b="1" dirty="0"/>
              <a:t>:</a:t>
            </a:r>
            <a:r>
              <a:rPr lang="en-US" dirty="0"/>
              <a:t> Send this application to the team’s most experienced Assister, who will indicate on the application that the client would NOT be eligible for Medicaid </a:t>
            </a:r>
            <a:r>
              <a:rPr lang="en-US" dirty="0" smtClean="0"/>
              <a:t>(even in </a:t>
            </a:r>
            <a:r>
              <a:rPr lang="en-US" dirty="0"/>
              <a:t>a state with expanded </a:t>
            </a:r>
            <a:r>
              <a:rPr lang="en-US" dirty="0" smtClean="0"/>
              <a:t>Medicaid) </a:t>
            </a:r>
            <a:r>
              <a:rPr lang="en-US" dirty="0"/>
              <a:t>due to her immigration status.</a:t>
            </a:r>
          </a:p>
          <a:p>
            <a:endParaRPr lang="en-US" dirty="0"/>
          </a:p>
        </p:txBody>
      </p:sp>
    </p:spTree>
    <p:extLst>
      <p:ext uri="{BB962C8B-B14F-4D97-AF65-F5344CB8AC3E}">
        <p14:creationId xmlns:p14="http://schemas.microsoft.com/office/powerpoint/2010/main" val="33192989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1DA284-B515-486F-9F0E-B077CD7251C9}" type="slidenum">
              <a:rPr lang="en-US" smtClean="0"/>
              <a:t>44</a:t>
            </a:fld>
            <a:endParaRPr lang="en-US"/>
          </a:p>
        </p:txBody>
      </p:sp>
      <p:sp>
        <p:nvSpPr>
          <p:cNvPr id="3" name="Rectangle 2"/>
          <p:cNvSpPr/>
          <p:nvPr/>
        </p:nvSpPr>
        <p:spPr>
          <a:xfrm>
            <a:off x="0" y="85082"/>
            <a:ext cx="4033284" cy="2246769"/>
          </a:xfrm>
          <a:prstGeom prst="rect">
            <a:avLst/>
          </a:prstGeom>
        </p:spPr>
        <p:txBody>
          <a:bodyPr wrap="square">
            <a:spAutoFit/>
          </a:bodyPr>
          <a:lstStyle/>
          <a:p>
            <a:endParaRPr lang="en-US" sz="2000" dirty="0"/>
          </a:p>
          <a:p>
            <a:r>
              <a:rPr lang="en-US" sz="2000" dirty="0"/>
              <a:t>1)	Report a Life Change</a:t>
            </a:r>
          </a:p>
          <a:p>
            <a:endParaRPr lang="en-US" sz="2000" dirty="0"/>
          </a:p>
          <a:p>
            <a:r>
              <a:rPr lang="en-US" sz="2000" dirty="0"/>
              <a:t>2)	Keep everything the same until you reach the immigration status section for the individual NOT receiving PTC who should be eligible. </a:t>
            </a:r>
          </a:p>
        </p:txBody>
      </p:sp>
      <p:pic>
        <p:nvPicPr>
          <p:cNvPr id="4" name="Picture 3"/>
          <p:cNvPicPr>
            <a:picLocks noChangeAspect="1"/>
          </p:cNvPicPr>
          <p:nvPr/>
        </p:nvPicPr>
        <p:blipFill>
          <a:blip r:embed="rId2"/>
          <a:stretch>
            <a:fillRect/>
          </a:stretch>
        </p:blipFill>
        <p:spPr>
          <a:xfrm>
            <a:off x="119971" y="2538138"/>
            <a:ext cx="3793341" cy="36116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095" y="839470"/>
            <a:ext cx="3684905" cy="5516880"/>
          </a:xfrm>
          <a:prstGeom prst="rect">
            <a:avLst/>
          </a:prstGeom>
        </p:spPr>
      </p:pic>
      <p:sp>
        <p:nvSpPr>
          <p:cNvPr id="6" name="Rectangle 5"/>
          <p:cNvSpPr/>
          <p:nvPr/>
        </p:nvSpPr>
        <p:spPr>
          <a:xfrm>
            <a:off x="4023744" y="839470"/>
            <a:ext cx="4323907" cy="5632311"/>
          </a:xfrm>
          <a:prstGeom prst="rect">
            <a:avLst/>
          </a:prstGeom>
        </p:spPr>
        <p:txBody>
          <a:bodyPr wrap="square">
            <a:spAutoFit/>
          </a:bodyPr>
          <a:lstStyle/>
          <a:p>
            <a:r>
              <a:rPr lang="en-US" sz="2000" dirty="0"/>
              <a:t>3)	At the bottom of the individual’s Immigration Status screen (where you would enter the immigration document numbers)—MAKE SURE TO COMPLETE THE LAST SECTION (though it is listed as optional), indicating the individual DOES NOT have any of the listed humanitarian statuses.   </a:t>
            </a:r>
          </a:p>
          <a:p>
            <a:endParaRPr lang="en-US" sz="2000" dirty="0"/>
          </a:p>
          <a:p>
            <a:r>
              <a:rPr lang="en-US" sz="2000" dirty="0"/>
              <a:t>Note: you DO NOT need to enter immigration numbers for </a:t>
            </a:r>
            <a:r>
              <a:rPr lang="en-US" sz="2000" dirty="0" smtClean="0"/>
              <a:t>this </a:t>
            </a:r>
            <a:r>
              <a:rPr lang="en-US" sz="2000" dirty="0"/>
              <a:t>work around to work.</a:t>
            </a:r>
          </a:p>
          <a:p>
            <a:endParaRPr lang="en-US" sz="2000" dirty="0"/>
          </a:p>
          <a:p>
            <a:r>
              <a:rPr lang="en-US" sz="2000" b="1" dirty="0"/>
              <a:t>Do not skip this optional section </a:t>
            </a:r>
            <a:r>
              <a:rPr lang="en-US" sz="2000" dirty="0"/>
              <a:t>for an immigrant eligible for PTC under 100% FPL (since they would be Medicaid-eligible if they had humanitarian status).</a:t>
            </a:r>
          </a:p>
        </p:txBody>
      </p:sp>
    </p:spTree>
    <p:extLst>
      <p:ext uri="{BB962C8B-B14F-4D97-AF65-F5344CB8AC3E}">
        <p14:creationId xmlns:p14="http://schemas.microsoft.com/office/powerpoint/2010/main" val="2877329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1DA284-B515-486F-9F0E-B077CD7251C9}" type="slidenum">
              <a:rPr lang="en-US" smtClean="0"/>
              <a:t>45</a:t>
            </a:fld>
            <a:endParaRPr lang="en-US"/>
          </a:p>
        </p:txBody>
      </p:sp>
      <p:pic>
        <p:nvPicPr>
          <p:cNvPr id="3" name="Picture 2"/>
          <p:cNvPicPr>
            <a:picLocks noChangeAspect="1"/>
          </p:cNvPicPr>
          <p:nvPr/>
        </p:nvPicPr>
        <p:blipFill>
          <a:blip r:embed="rId2"/>
          <a:stretch>
            <a:fillRect/>
          </a:stretch>
        </p:blipFill>
        <p:spPr>
          <a:xfrm>
            <a:off x="350173" y="3679553"/>
            <a:ext cx="3084843" cy="2121592"/>
          </a:xfrm>
          <a:prstGeom prst="rect">
            <a:avLst/>
          </a:prstGeom>
        </p:spPr>
      </p:pic>
      <p:sp>
        <p:nvSpPr>
          <p:cNvPr id="4" name="Rectangle 3"/>
          <p:cNvSpPr/>
          <p:nvPr/>
        </p:nvSpPr>
        <p:spPr>
          <a:xfrm>
            <a:off x="73726" y="184297"/>
            <a:ext cx="3484635" cy="3223959"/>
          </a:xfrm>
          <a:prstGeom prst="rect">
            <a:avLst/>
          </a:prstGeom>
        </p:spPr>
        <p:txBody>
          <a:bodyPr wrap="square">
            <a:spAutoFit/>
          </a:bodyPr>
          <a:lstStyle/>
          <a:p>
            <a:pPr marL="342900" marR="0" lvl="0" indent="-342900">
              <a:lnSpc>
                <a:spcPct val="106000"/>
              </a:lnSpc>
              <a:spcBef>
                <a:spcPts val="0"/>
              </a:spcBef>
              <a:spcAft>
                <a:spcPts val="800"/>
              </a:spcAft>
              <a:buFont typeface="+mj-lt"/>
              <a:buAutoNum type="arabicParenR" startAt="4"/>
            </a:pPr>
            <a:r>
              <a:rPr lang="en-US"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Make sure also to complete this optional screen</a:t>
            </a:r>
            <a:r>
              <a:rPr lang="en-US" sz="16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which indicates the individual HAS NOT lived in the US since 1996. </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screen is another optional one that Lead Assisters should not skip for an immigrant eligible for PTC under 100% (LPRs in the US prior to PWORA’s 1996 passage are not subject to the 5 year bar + 40 quarters and would be Medicaid eligible).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860439" y="3324999"/>
            <a:ext cx="3844622" cy="3396475"/>
          </a:xfrm>
          <a:prstGeom prst="rect">
            <a:avLst/>
          </a:prstGeom>
        </p:spPr>
      </p:pic>
      <p:sp>
        <p:nvSpPr>
          <p:cNvPr id="6" name="Rectangle 5"/>
          <p:cNvSpPr/>
          <p:nvPr/>
        </p:nvSpPr>
        <p:spPr>
          <a:xfrm>
            <a:off x="3636335" y="273786"/>
            <a:ext cx="6967870" cy="2965555"/>
          </a:xfrm>
          <a:prstGeom prst="rect">
            <a:avLst/>
          </a:prstGeom>
        </p:spPr>
        <p:txBody>
          <a:bodyPr wrap="square">
            <a:spAutoFit/>
          </a:bodyPr>
          <a:lstStyle/>
          <a:p>
            <a:pPr marL="342900" marR="0" lvl="0" indent="-342900">
              <a:lnSpc>
                <a:spcPct val="106000"/>
              </a:lnSpc>
              <a:spcBef>
                <a:spcPts val="0"/>
              </a:spcBef>
              <a:spcAft>
                <a:spcPts val="800"/>
              </a:spcAft>
              <a:buFont typeface="+mj-lt"/>
              <a:buAutoNum type="arabicParenR" startAt="5"/>
            </a:pPr>
            <a:r>
              <a:rPr lang="en-US" sz="16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Until </a:t>
            </a:r>
            <a:r>
              <a:rPr lang="en-US"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July 31, 2024, </a:t>
            </a:r>
            <a:r>
              <a:rPr lang="en-US" sz="1600" dirty="0">
                <a:latin typeface="Calibri" panose="020F0502020204030204" pitchFamily="34" charset="0"/>
                <a:ea typeface="Calibri" panose="020F0502020204030204" pitchFamily="34" charset="0"/>
                <a:cs typeface="Times New Roman" panose="02020603050405020304" pitchFamily="18" charset="0"/>
              </a:rPr>
              <a:t>the MP application will have two sections for Medicaid denial information: one connected to the end of the COVID-19 Continuous Enrollment Period (CEP), and the second connected to a general Medicaid denial.</a:t>
            </a:r>
          </a:p>
          <a:p>
            <a:pPr>
              <a:lnSpc>
                <a:spcPct val="106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The example </a:t>
            </a:r>
            <a:r>
              <a:rPr lang="en-US" sz="1600" dirty="0" smtClean="0">
                <a:latin typeface="Calibri" panose="020F0502020204030204" pitchFamily="34" charset="0"/>
                <a:ea typeface="Calibri" panose="020F0502020204030204" pitchFamily="34" charset="0"/>
                <a:cs typeface="Times New Roman" panose="02020603050405020304" pitchFamily="18" charset="0"/>
              </a:rPr>
              <a:t>below </a:t>
            </a:r>
            <a:r>
              <a:rPr lang="en-US" sz="1600" dirty="0">
                <a:latin typeface="Calibri" panose="020F0502020204030204" pitchFamily="34" charset="0"/>
                <a:ea typeface="Calibri" panose="020F0502020204030204" pitchFamily="34" charset="0"/>
                <a:cs typeface="Times New Roman" panose="02020603050405020304" pitchFamily="18" charset="0"/>
              </a:rPr>
              <a:t>shows the end of Medicaid due to the CEP, and Assisters can tell by the start date of the end of the CEP.</a:t>
            </a:r>
          </a:p>
          <a:p>
            <a:pPr>
              <a:lnSpc>
                <a:spcPct val="106000"/>
              </a:lnSpc>
              <a:spcAft>
                <a:spcPts val="800"/>
              </a:spcAft>
            </a:pP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Note: this section uses the language of Medicaid “Coverage Ending,” not “Denial.”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For the household member who is eligible for APTC under 100%, do not check their indicator box on this screen.</a:t>
            </a: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Wait for the Medicaid “Denial” indicator box to come</a:t>
            </a:r>
            <a:endParaRPr lang="en-US" sz="1600" dirty="0"/>
          </a:p>
        </p:txBody>
      </p:sp>
      <p:pic>
        <p:nvPicPr>
          <p:cNvPr id="7" name="Picture 6"/>
          <p:cNvPicPr>
            <a:picLocks noChangeAspect="1"/>
          </p:cNvPicPr>
          <p:nvPr/>
        </p:nvPicPr>
        <p:blipFill>
          <a:blip r:embed="rId4"/>
          <a:stretch>
            <a:fillRect/>
          </a:stretch>
        </p:blipFill>
        <p:spPr>
          <a:xfrm>
            <a:off x="8130484" y="5124184"/>
            <a:ext cx="3560373" cy="1597290"/>
          </a:xfrm>
          <a:prstGeom prst="rect">
            <a:avLst/>
          </a:prstGeom>
        </p:spPr>
      </p:pic>
      <p:sp>
        <p:nvSpPr>
          <p:cNvPr id="9" name="Rectangle 8"/>
          <p:cNvSpPr/>
          <p:nvPr/>
        </p:nvSpPr>
        <p:spPr>
          <a:xfrm>
            <a:off x="8007139" y="3324999"/>
            <a:ext cx="3353588" cy="1658146"/>
          </a:xfrm>
          <a:prstGeom prst="rect">
            <a:avLst/>
          </a:prstGeom>
        </p:spPr>
        <p:txBody>
          <a:bodyPr wrap="square">
            <a:spAutoFit/>
          </a:bodyPr>
          <a:lstStyle/>
          <a:p>
            <a:pPr>
              <a:lnSpc>
                <a:spcPct val="106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5b) If other household members have Medicaid coverage ending because of the end of the CEP, then you’ll select “No” for this option, as long as the household hasn’t had recent income or tax </a:t>
            </a:r>
            <a:r>
              <a:rPr lang="en-US" sz="1200" dirty="0">
                <a:latin typeface="Calibri" panose="020F0502020204030204" pitchFamily="34" charset="0"/>
                <a:ea typeface="Calibri" panose="020F0502020204030204" pitchFamily="34" charset="0"/>
                <a:cs typeface="Times New Roman" panose="02020603050405020304" pitchFamily="18" charset="0"/>
              </a:rPr>
              <a:t>household structure shifts since that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p:cNvCxnSpPr/>
          <p:nvPr/>
        </p:nvCxnSpPr>
        <p:spPr>
          <a:xfrm>
            <a:off x="3512990" y="273786"/>
            <a:ext cx="45371" cy="608256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5400000">
            <a:off x="6418733" y="1714775"/>
            <a:ext cx="5869173" cy="3105929"/>
          </a:xfrm>
          <a:prstGeom prst="bentConnector3">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645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1DA284-B515-486F-9F0E-B077CD7251C9}" type="slidenum">
              <a:rPr lang="en-US" smtClean="0"/>
              <a:t>46</a:t>
            </a:fld>
            <a:endParaRPr lang="en-US"/>
          </a:p>
        </p:txBody>
      </p:sp>
      <p:pic>
        <p:nvPicPr>
          <p:cNvPr id="3" name="Picture 2"/>
          <p:cNvPicPr>
            <a:picLocks noChangeAspect="1"/>
          </p:cNvPicPr>
          <p:nvPr/>
        </p:nvPicPr>
        <p:blipFill>
          <a:blip r:embed="rId2"/>
          <a:stretch>
            <a:fillRect/>
          </a:stretch>
        </p:blipFill>
        <p:spPr>
          <a:xfrm>
            <a:off x="239080" y="248773"/>
            <a:ext cx="4806434" cy="5358129"/>
          </a:xfrm>
          <a:prstGeom prst="rect">
            <a:avLst/>
          </a:prstGeom>
        </p:spPr>
      </p:pic>
      <p:sp>
        <p:nvSpPr>
          <p:cNvPr id="4" name="Rectangle 3"/>
          <p:cNvSpPr/>
          <p:nvPr/>
        </p:nvSpPr>
        <p:spPr>
          <a:xfrm>
            <a:off x="4543646" y="893136"/>
            <a:ext cx="6337006" cy="4985980"/>
          </a:xfrm>
          <a:prstGeom prst="rect">
            <a:avLst/>
          </a:prstGeom>
        </p:spPr>
        <p:txBody>
          <a:bodyPr wrap="square">
            <a:spAutoFit/>
          </a:bodyPr>
          <a:lstStyle/>
          <a:p>
            <a:pPr marL="457200" marR="0" lvl="0" indent="-457200">
              <a:lnSpc>
                <a:spcPct val="106000"/>
              </a:lnSpc>
              <a:spcBef>
                <a:spcPts val="0"/>
              </a:spcBef>
              <a:spcAft>
                <a:spcPts val="0"/>
              </a:spcAft>
              <a:buFont typeface="+mj-lt"/>
              <a:buAutoNum type="arabicParenR" startAt="6"/>
            </a:pPr>
            <a:r>
              <a:rPr lang="en-US" sz="2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Indicate the individual household member who was originally not deemed eligible for PTC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WAS</a:t>
            </a:r>
            <a:r>
              <a:rPr lang="en-US" sz="2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denied Medicaid or CHIP.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2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screen will show a date 90 days before the current date, indicating that this screen is not checking for the end of the Medicaid CEP; instead,</a:t>
            </a:r>
            <a:r>
              <a:rPr lang="en-US" sz="2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it’s checking for denial of eligibility for a non-CEP-related reason (like tax filing quarters</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age, or medical condition).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Use today’s date as the date of the Medicaid or CHIP denial because you, the expert Assister, determined in good faith the client </a:t>
            </a:r>
            <a:r>
              <a:rPr lang="en-US" sz="2000" b="1" i="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INELIGIBLE </a:t>
            </a:r>
            <a:r>
              <a:rPr lang="en-US"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for Medicaid or CHIP based on their immigration status </a:t>
            </a:r>
            <a:r>
              <a:rPr lang="en-US" sz="2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(even if they live in a state that expanded Medicaid).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2731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1DA284-B515-486F-9F0E-B077CD7251C9}" type="slidenum">
              <a:rPr lang="en-US" smtClean="0"/>
              <a:t>47</a:t>
            </a:fld>
            <a:endParaRPr lang="en-US"/>
          </a:p>
        </p:txBody>
      </p:sp>
      <p:pic>
        <p:nvPicPr>
          <p:cNvPr id="3" name="Picture 2"/>
          <p:cNvPicPr>
            <a:picLocks noChangeAspect="1"/>
          </p:cNvPicPr>
          <p:nvPr/>
        </p:nvPicPr>
        <p:blipFill>
          <a:blip r:embed="rId2"/>
          <a:stretch>
            <a:fillRect/>
          </a:stretch>
        </p:blipFill>
        <p:spPr>
          <a:xfrm>
            <a:off x="399257" y="1464838"/>
            <a:ext cx="3593052" cy="185961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29" y="3786741"/>
            <a:ext cx="2697480" cy="2190750"/>
          </a:xfrm>
          <a:prstGeom prst="rect">
            <a:avLst/>
          </a:prstGeom>
        </p:spPr>
      </p:pic>
      <p:sp>
        <p:nvSpPr>
          <p:cNvPr id="5" name="Rectangle 4"/>
          <p:cNvSpPr/>
          <p:nvPr/>
        </p:nvSpPr>
        <p:spPr>
          <a:xfrm>
            <a:off x="136823" y="563325"/>
            <a:ext cx="3995698" cy="646331"/>
          </a:xfrm>
          <a:prstGeom prst="rect">
            <a:avLst/>
          </a:prstGeom>
        </p:spPr>
        <p:txBody>
          <a:bodyPr wrap="square">
            <a:spAutoFit/>
          </a:bodyPr>
          <a:lstStyle/>
          <a:p>
            <a:r>
              <a:rPr lang="en-US" dirty="0"/>
              <a:t>7)	Answer these next two questions accurately.</a:t>
            </a:r>
          </a:p>
        </p:txBody>
      </p:sp>
      <p:pic>
        <p:nvPicPr>
          <p:cNvPr id="6" name="Picture 5"/>
          <p:cNvPicPr>
            <a:picLocks noChangeAspect="1"/>
          </p:cNvPicPr>
          <p:nvPr/>
        </p:nvPicPr>
        <p:blipFill>
          <a:blip r:embed="rId4"/>
          <a:stretch>
            <a:fillRect/>
          </a:stretch>
        </p:blipFill>
        <p:spPr>
          <a:xfrm>
            <a:off x="4202956" y="1098587"/>
            <a:ext cx="4004879" cy="4694607"/>
          </a:xfrm>
          <a:prstGeom prst="rect">
            <a:avLst/>
          </a:prstGeom>
        </p:spPr>
      </p:pic>
      <p:sp>
        <p:nvSpPr>
          <p:cNvPr id="7" name="Rectangle 6"/>
          <p:cNvSpPr/>
          <p:nvPr/>
        </p:nvSpPr>
        <p:spPr>
          <a:xfrm>
            <a:off x="8073656" y="599210"/>
            <a:ext cx="3161413" cy="5843395"/>
          </a:xfrm>
          <a:prstGeom prst="rect">
            <a:avLst/>
          </a:prstGeom>
        </p:spPr>
        <p:txBody>
          <a:bodyPr wrap="square">
            <a:spAutoFit/>
          </a:bodyPr>
          <a:lstStyle/>
          <a:p>
            <a:pPr>
              <a:lnSpc>
                <a:spcPct val="106000"/>
              </a:lnSpc>
            </a:pPr>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6000"/>
              </a:lnSpc>
              <a:spcBef>
                <a:spcPts val="0"/>
              </a:spcBef>
              <a:spcAft>
                <a:spcPts val="0"/>
              </a:spcAft>
              <a:buFont typeface="+mj-lt"/>
              <a:buAutoNum type="arabicParenR" startAt="8"/>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For the individual not awarded PTC, indicate: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That they</a:t>
            </a:r>
            <a:r>
              <a:rPr lang="en-US"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 WERE FOUND INELIGIBLE</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for Medicaid/CHIP based on immigration status.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800"/>
              </a:spcAft>
              <a:buFont typeface="Symbol" panose="05050102010706020507" pitchFamily="18" charset="2"/>
              <a:buChar char=""/>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That they</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HAVE NOT</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had their current immigration status since 2016.</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6000"/>
              </a:lnSpc>
              <a:spcBef>
                <a:spcPts val="0"/>
              </a:spcBef>
              <a:spcAft>
                <a:spcPts val="800"/>
              </a:spcAft>
              <a:buFont typeface="Symbol" panose="05050102010706020507" pitchFamily="18" charset="2"/>
              <a:buChar char=""/>
            </a:pP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That their immigration status </a:t>
            </a:r>
            <a:r>
              <a:rPr lang="en-US"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HAS NOT CHANGED</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since their Medicaid/CHIP denial (today).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52323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1DA284-B515-486F-9F0E-B077CD7251C9}" type="slidenum">
              <a:rPr lang="en-US" smtClean="0"/>
              <a:t>48</a:t>
            </a:fld>
            <a:endParaRPr lang="en-US"/>
          </a:p>
        </p:txBody>
      </p:sp>
      <p:pic>
        <p:nvPicPr>
          <p:cNvPr id="5" name="Picture 4"/>
          <p:cNvPicPr>
            <a:picLocks noChangeAspect="1"/>
          </p:cNvPicPr>
          <p:nvPr/>
        </p:nvPicPr>
        <p:blipFill>
          <a:blip r:embed="rId2"/>
          <a:stretch>
            <a:fillRect/>
          </a:stretch>
        </p:blipFill>
        <p:spPr>
          <a:xfrm>
            <a:off x="244694" y="2681639"/>
            <a:ext cx="4710078" cy="3555116"/>
          </a:xfrm>
          <a:prstGeom prst="rect">
            <a:avLst/>
          </a:prstGeom>
        </p:spPr>
      </p:pic>
      <p:sp>
        <p:nvSpPr>
          <p:cNvPr id="6" name="Rectangle 5"/>
          <p:cNvSpPr/>
          <p:nvPr/>
        </p:nvSpPr>
        <p:spPr>
          <a:xfrm>
            <a:off x="4635794" y="2210985"/>
            <a:ext cx="6429155" cy="4496424"/>
          </a:xfrm>
          <a:prstGeom prst="rect">
            <a:avLst/>
          </a:prstGeom>
        </p:spPr>
        <p:txBody>
          <a:bodyPr wrap="square">
            <a:spAutoFit/>
          </a:bodyPr>
          <a:lstStyle/>
          <a:p>
            <a:pPr>
              <a:lnSpc>
                <a:spcPct val="106000"/>
              </a:lnSpc>
            </a:pP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The individual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who was inaccurately deemed PTC-ineligible previously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SHOULD BE LISTED</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in the following section.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listing demonstrates that the application is still determining their PTC eligibility.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If that individual is NOT listed in the Job-based coverage section, the application is no longer assessing them for PTC, so the application is still either deeming them ineligible for PTC under 100%, and/or is deeming them eligible for Medicaid/CHIP.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0" marR="0">
              <a:lnSpc>
                <a:spcPct val="106000"/>
              </a:lnSpc>
              <a:spcBef>
                <a:spcPts val="0"/>
              </a:spcBef>
              <a:spcAft>
                <a:spcPts val="80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If the individual the individual you are seeking PTC for is NOT listed in this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section now,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scroll back through the earlier screens because you may have missed something.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06324" y="121721"/>
            <a:ext cx="6096000" cy="2152384"/>
          </a:xfrm>
          <a:prstGeom prst="rect">
            <a:avLst/>
          </a:prstGeom>
        </p:spPr>
        <p:txBody>
          <a:bodyPr>
            <a:spAutoFit/>
          </a:bodyPr>
          <a:lstStyle/>
          <a:p>
            <a:pPr marL="342900" marR="0" lvl="0" indent="-342900">
              <a:lnSpc>
                <a:spcPct val="106000"/>
              </a:lnSpc>
              <a:spcBef>
                <a:spcPts val="0"/>
              </a:spcBef>
              <a:spcAft>
                <a:spcPts val="0"/>
              </a:spcAft>
              <a:buFont typeface="+mj-lt"/>
              <a:buAutoNum type="arabicParenR" startAt="9"/>
            </a:pP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No further application changes should be necessary—the application and eligibility letter </a:t>
            </a:r>
            <a:r>
              <a:rPr lang="en-US" sz="20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should</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grant APTCs to the impacted individual once the Lead Assister resubmits the application.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20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r>
              <a:rPr lang="en-US" sz="2000" b="1" dirty="0" smtClean="0">
                <a:latin typeface="Calibri" panose="020F0502020204030204" pitchFamily="34" charset="0"/>
                <a:ea typeface="Calibri" panose="020F0502020204030204" pitchFamily="34" charset="0"/>
                <a:cs typeface="Times New Roman" panose="02020603050405020304" pitchFamily="18" charset="0"/>
              </a:rPr>
              <a:t>If </a:t>
            </a:r>
            <a:r>
              <a:rPr lang="en-US" sz="2000" b="1" dirty="0">
                <a:latin typeface="Calibri" panose="020F0502020204030204" pitchFamily="34" charset="0"/>
                <a:ea typeface="Calibri" panose="020F0502020204030204" pitchFamily="34" charset="0"/>
                <a:cs typeface="Times New Roman" panose="02020603050405020304" pitchFamily="18" charset="0"/>
              </a:rPr>
              <a:t>the work-around is working…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18681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Some Immigrants Enroll and Then Lose Coverage Due to Data Inconsistencies</a:t>
            </a:r>
          </a:p>
        </p:txBody>
      </p:sp>
      <p:sp>
        <p:nvSpPr>
          <p:cNvPr id="3" name="Content Placeholder 2"/>
          <p:cNvSpPr>
            <a:spLocks noGrp="1"/>
          </p:cNvSpPr>
          <p:nvPr>
            <p:ph idx="1"/>
          </p:nvPr>
        </p:nvSpPr>
        <p:spPr/>
        <p:txBody>
          <a:bodyPr>
            <a:normAutofit/>
          </a:bodyPr>
          <a:lstStyle/>
          <a:p>
            <a:pPr>
              <a:spcBef>
                <a:spcPts val="2400"/>
              </a:spcBef>
            </a:pPr>
            <a:r>
              <a:rPr lang="en-US" sz="2400" b="1" dirty="0"/>
              <a:t>When electronic data cannot confirm the income and/or citizenship or immigration status of a person, they can still enroll in coverage but they must provide </a:t>
            </a:r>
            <a:r>
              <a:rPr lang="en-US" sz="2400" b="1" dirty="0" smtClean="0"/>
              <a:t>uploaded documentation </a:t>
            </a:r>
            <a:r>
              <a:rPr lang="en-US" sz="2400" b="1" dirty="0">
                <a:solidFill>
                  <a:srgbClr val="FF0000"/>
                </a:solidFill>
              </a:rPr>
              <a:t>within 90 days</a:t>
            </a:r>
            <a:r>
              <a:rPr lang="en-US" sz="2400" b="1" dirty="0"/>
              <a:t>.</a:t>
            </a:r>
          </a:p>
          <a:p>
            <a:pPr>
              <a:spcBef>
                <a:spcPts val="2400"/>
              </a:spcBef>
            </a:pPr>
            <a:r>
              <a:rPr lang="en-US" dirty="0">
                <a:solidFill>
                  <a:schemeClr val="tx1"/>
                </a:solidFill>
              </a:rPr>
              <a:t>This process has improved in more recent years compared to the beginning. Between 2015 and 2016 there was an 85 percent decrease in DMI’s for immigration status issues and a 69 percent decrease in households with DMI’s for income.</a:t>
            </a:r>
          </a:p>
          <a:p>
            <a:pPr>
              <a:spcBef>
                <a:spcPts val="2400"/>
              </a:spcBef>
            </a:pPr>
            <a:r>
              <a:rPr lang="en-US" dirty="0">
                <a:solidFill>
                  <a:schemeClr val="tx1"/>
                </a:solidFill>
              </a:rPr>
              <a:t>No data has been released by CMS on DMIs since 2016.</a:t>
            </a:r>
          </a:p>
          <a:p>
            <a:pPr>
              <a:spcBef>
                <a:spcPts val="2400"/>
              </a:spcBef>
            </a:pPr>
            <a:r>
              <a:rPr lang="en-US" dirty="0">
                <a:solidFill>
                  <a:schemeClr val="tx1"/>
                </a:solidFill>
              </a:rPr>
              <a:t>Go deeper:  </a:t>
            </a:r>
            <a:r>
              <a:rPr lang="en-US" dirty="0">
                <a:solidFill>
                  <a:schemeClr val="tx1"/>
                </a:solidFill>
                <a:hlinkClick r:id="rId3"/>
              </a:rPr>
              <a:t>Health Reform Beyond the Basics Webinar: Preventing and Resolving Data-Matching Issues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E1EEB715-AB31-40E3-AB96-2B02031C56EE}" type="slidenum">
              <a:rPr lang="en-US" smtClean="0">
                <a:solidFill>
                  <a:prstClr val="black">
                    <a:tint val="75000"/>
                  </a:prstClr>
                </a:solidFill>
              </a:rPr>
              <a:pPr/>
              <a:t>49</a:t>
            </a:fld>
            <a:endParaRPr lang="en-US" dirty="0">
              <a:solidFill>
                <a:prstClr val="black">
                  <a:tint val="75000"/>
                </a:prstClr>
              </a:solidFill>
            </a:endParaRPr>
          </a:p>
        </p:txBody>
      </p:sp>
    </p:spTree>
    <p:extLst>
      <p:ext uri="{BB962C8B-B14F-4D97-AF65-F5344CB8AC3E}">
        <p14:creationId xmlns:p14="http://schemas.microsoft.com/office/powerpoint/2010/main" val="2405640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C254-D072-FE11-D41D-BCA06F37016A}"/>
              </a:ext>
            </a:extLst>
          </p:cNvPr>
          <p:cNvSpPr>
            <a:spLocks noGrp="1"/>
          </p:cNvSpPr>
          <p:nvPr>
            <p:ph type="title"/>
          </p:nvPr>
        </p:nvSpPr>
        <p:spPr>
          <a:xfrm>
            <a:off x="1066800" y="99631"/>
            <a:ext cx="10058400" cy="1450757"/>
          </a:xfrm>
        </p:spPr>
        <p:txBody>
          <a:bodyPr/>
          <a:lstStyle/>
          <a:p>
            <a:r>
              <a:rPr lang="en-US" b="1" dirty="0">
                <a:solidFill>
                  <a:srgbClr val="0070C0"/>
                </a:solidFill>
                <a:latin typeface="+mn-lt"/>
              </a:rPr>
              <a:t>Special Marketplace PTC Rule</a:t>
            </a:r>
          </a:p>
        </p:txBody>
      </p:sp>
      <p:sp>
        <p:nvSpPr>
          <p:cNvPr id="3" name="Content Placeholder 2">
            <a:extLst>
              <a:ext uri="{FF2B5EF4-FFF2-40B4-BE49-F238E27FC236}">
                <a16:creationId xmlns:a16="http://schemas.microsoft.com/office/drawing/2014/main" id="{05C78DEC-40C8-A990-8EDC-3370D880FB3F}"/>
              </a:ext>
            </a:extLst>
          </p:cNvPr>
          <p:cNvSpPr>
            <a:spLocks noGrp="1"/>
          </p:cNvSpPr>
          <p:nvPr>
            <p:ph idx="1"/>
          </p:nvPr>
        </p:nvSpPr>
        <p:spPr>
          <a:xfrm>
            <a:off x="969034" y="1730715"/>
            <a:ext cx="10058400" cy="4023360"/>
          </a:xfrm>
        </p:spPr>
        <p:txBody>
          <a:bodyPr>
            <a:normAutofit fontScale="92500"/>
          </a:bodyPr>
          <a:lstStyle/>
          <a:p>
            <a:pPr marL="0" indent="0">
              <a:buNone/>
            </a:pPr>
            <a:r>
              <a:rPr lang="en-US" sz="2400" dirty="0"/>
              <a:t>The PTC income floor of 100% FPL does not apply to non-citizens who have a “lawfully residing/present” status, but are not eligible for Medicaid </a:t>
            </a:r>
            <a:r>
              <a:rPr lang="en-US" sz="2400" b="1" dirty="0">
                <a:solidFill>
                  <a:srgbClr val="0070C0"/>
                </a:solidFill>
              </a:rPr>
              <a:t>due to their immigration status </a:t>
            </a:r>
            <a:r>
              <a:rPr lang="en-US" dirty="0"/>
              <a:t>(part of federal ACA law).</a:t>
            </a:r>
          </a:p>
          <a:p>
            <a:r>
              <a:rPr lang="en-US" sz="2400" dirty="0"/>
              <a:t>• This includes people who have a lawfully residing/present status who:</a:t>
            </a:r>
          </a:p>
          <a:p>
            <a:pPr lvl="2">
              <a:buFont typeface="Arial" panose="020B0604020202020204" pitchFamily="34" charset="0"/>
              <a:buChar char="•"/>
            </a:pPr>
            <a:r>
              <a:rPr lang="en-US" sz="2400" dirty="0"/>
              <a:t>Do not have a “qualified” immigration </a:t>
            </a:r>
            <a:r>
              <a:rPr lang="en-US" sz="2400" dirty="0" smtClean="0"/>
              <a:t>status (i.e., “lawfully present” list is more inclusive)</a:t>
            </a:r>
            <a:endParaRPr lang="en-US" sz="2400" dirty="0"/>
          </a:p>
          <a:p>
            <a:pPr lvl="2">
              <a:buFont typeface="Arial" panose="020B0604020202020204" pitchFamily="34" charset="0"/>
              <a:buChar char="•"/>
            </a:pPr>
            <a:r>
              <a:rPr lang="en-US" sz="2400" dirty="0"/>
              <a:t>Have a "qualified" immigration status who are subject to and have not met the 5-year bar</a:t>
            </a:r>
          </a:p>
          <a:p>
            <a:pPr lvl="2">
              <a:buFont typeface="Arial" panose="020B0604020202020204" pitchFamily="34" charset="0"/>
              <a:buChar char="•"/>
            </a:pPr>
            <a:r>
              <a:rPr lang="en-US" sz="2000" dirty="0"/>
              <a:t>More on “qualified” and “lawfully present” in a minute….)</a:t>
            </a:r>
          </a:p>
          <a:p>
            <a:r>
              <a:rPr lang="en-US" sz="2400" dirty="0"/>
              <a:t>• Bottom line: In Texas, many people who have a lawfully residing/present status and incomes in the Medicaid range or below 100% FPL </a:t>
            </a:r>
            <a:r>
              <a:rPr lang="en-US" sz="2400" u="sng" dirty="0"/>
              <a:t>are</a:t>
            </a:r>
            <a:r>
              <a:rPr lang="en-US" sz="2400" dirty="0"/>
              <a:t> eligible for PTC and CSR</a:t>
            </a:r>
          </a:p>
        </p:txBody>
      </p:sp>
      <p:sp>
        <p:nvSpPr>
          <p:cNvPr id="4" name="Slide Number Placeholder 3">
            <a:extLst>
              <a:ext uri="{FF2B5EF4-FFF2-40B4-BE49-F238E27FC236}">
                <a16:creationId xmlns:a16="http://schemas.microsoft.com/office/drawing/2014/main" id="{E600A9F7-0696-5D38-3423-339C37A2B33D}"/>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2446194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fontScale="92500" lnSpcReduction="10000"/>
          </a:bodyPr>
          <a:lstStyle/>
          <a:p>
            <a:r>
              <a:rPr lang="en-US" sz="2800" dirty="0"/>
              <a:t>Health Reform Beyond the Basics</a:t>
            </a:r>
          </a:p>
          <a:p>
            <a:pPr lvl="1"/>
            <a:r>
              <a:rPr lang="en-US" dirty="0">
                <a:hlinkClick r:id="rId2"/>
              </a:rPr>
              <a:t>Reference Guide to Immigration Documents: Verifying Immigration Status in Healthcare.gov</a:t>
            </a:r>
            <a:endParaRPr lang="en-US" dirty="0"/>
          </a:p>
          <a:p>
            <a:pPr lvl="1"/>
            <a:r>
              <a:rPr lang="en-US" dirty="0">
                <a:hlinkClick r:id="rId3"/>
              </a:rPr>
              <a:t>Webinar recordings</a:t>
            </a:r>
            <a:endParaRPr lang="en-US" dirty="0"/>
          </a:p>
          <a:p>
            <a:r>
              <a:rPr lang="en-US" sz="2800" dirty="0"/>
              <a:t>Every Texan</a:t>
            </a:r>
          </a:p>
          <a:p>
            <a:pPr lvl="1"/>
            <a:r>
              <a:rPr lang="en-US" dirty="0">
                <a:hlinkClick r:id="rId4"/>
              </a:rPr>
              <a:t>Immigrants' Access to Health Care in Texas: An Updated Landscape</a:t>
            </a:r>
            <a:endParaRPr lang="en-US" dirty="0"/>
          </a:p>
          <a:p>
            <a:pPr lvl="1"/>
            <a:r>
              <a:rPr lang="en-US" dirty="0">
                <a:hlinkClick r:id="rId5"/>
              </a:rPr>
              <a:t>Right to Public Benefits for Immigrant Populations Served by the U.S. Office of Refugee Resettlement (ORR)</a:t>
            </a:r>
            <a:endParaRPr lang="en-US" dirty="0"/>
          </a:p>
          <a:p>
            <a:r>
              <a:rPr lang="en-US" sz="2800" dirty="0"/>
              <a:t>CMS</a:t>
            </a:r>
          </a:p>
          <a:p>
            <a:pPr lvl="1"/>
            <a:r>
              <a:rPr lang="en-US" dirty="0">
                <a:hlinkClick r:id="rId6"/>
              </a:rPr>
              <a:t>Assister Guide to the Immigration Section of the Online Marketplace Application</a:t>
            </a:r>
            <a:endParaRPr lang="en-US" dirty="0"/>
          </a:p>
          <a:p>
            <a:pPr lvl="1"/>
            <a:r>
              <a:rPr lang="en-US" dirty="0">
                <a:hlinkClick r:id="rId7"/>
              </a:rPr>
              <a:t>https://www.healthcare.gov/help/immigration-document-types/</a:t>
            </a:r>
            <a:endParaRPr lang="en-US" dirty="0"/>
          </a:p>
          <a:p>
            <a:r>
              <a:rPr lang="en-US" sz="2800" dirty="0"/>
              <a:t>Georgetown Center for Children and Families</a:t>
            </a:r>
          </a:p>
          <a:p>
            <a:pPr lvl="1"/>
            <a:r>
              <a:rPr lang="en-US" dirty="0">
                <a:hlinkClick r:id="rId8"/>
              </a:rPr>
              <a:t>Getting Enrollment Right for Immigrant Families</a:t>
            </a:r>
            <a:endParaRPr lang="en-US" sz="2800"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50</a:t>
            </a:fld>
            <a:endParaRPr lang="en-US" dirty="0"/>
          </a:p>
        </p:txBody>
      </p:sp>
    </p:spTree>
    <p:extLst>
      <p:ext uri="{BB962C8B-B14F-4D97-AF65-F5344CB8AC3E}">
        <p14:creationId xmlns:p14="http://schemas.microsoft.com/office/powerpoint/2010/main" val="382031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E2524"/>
        </a:solidFill>
        <a:effectLst/>
      </p:bgPr>
    </p:bg>
    <p:spTree>
      <p:nvGrpSpPr>
        <p:cNvPr id="1" name="Shape 66"/>
        <p:cNvGrpSpPr/>
        <p:nvPr/>
      </p:nvGrpSpPr>
      <p:grpSpPr>
        <a:xfrm>
          <a:off x="0" y="0"/>
          <a:ext cx="0" cy="0"/>
          <a:chOff x="0" y="0"/>
          <a:chExt cx="0" cy="0"/>
        </a:xfrm>
      </p:grpSpPr>
      <p:pic>
        <p:nvPicPr>
          <p:cNvPr id="67" name="Google Shape;67;p14"/>
          <p:cNvPicPr preferRelativeResize="0"/>
          <p:nvPr/>
        </p:nvPicPr>
        <p:blipFill>
          <a:blip r:embed="rId3">
            <a:alphaModFix/>
          </a:blip>
          <a:stretch>
            <a:fillRect/>
          </a:stretch>
        </p:blipFill>
        <p:spPr>
          <a:xfrm>
            <a:off x="0" y="1"/>
            <a:ext cx="12192000" cy="6858017"/>
          </a:xfrm>
          <a:prstGeom prst="rect">
            <a:avLst/>
          </a:prstGeom>
          <a:noFill/>
          <a:ln>
            <a:noFill/>
          </a:ln>
        </p:spPr>
      </p:pic>
      <p:sp>
        <p:nvSpPr>
          <p:cNvPr id="68" name="Google Shape;68;p14"/>
          <p:cNvSpPr txBox="1">
            <a:spLocks noGrp="1"/>
          </p:cNvSpPr>
          <p:nvPr>
            <p:ph type="title"/>
          </p:nvPr>
        </p:nvSpPr>
        <p:spPr>
          <a:xfrm>
            <a:off x="1896469" y="2719400"/>
            <a:ext cx="8033600" cy="1122400"/>
          </a:xfrm>
          <a:prstGeom prst="rect">
            <a:avLst/>
          </a:prstGeom>
        </p:spPr>
        <p:txBody>
          <a:bodyPr spcFirstLastPara="1" wrap="square" lIns="121900" tIns="121900" rIns="121900" bIns="121900" anchor="ctr" anchorCtr="0">
            <a:noAutofit/>
          </a:bodyPr>
          <a:lstStyle/>
          <a:p>
            <a:pPr>
              <a:buSzPts val="1100"/>
            </a:pPr>
            <a:r>
              <a:rPr lang="en" sz="6133">
                <a:solidFill>
                  <a:schemeClr val="lt1"/>
                </a:solidFill>
                <a:latin typeface="Bebas Neue"/>
                <a:ea typeface="Bebas Neue"/>
                <a:cs typeface="Bebas Neue"/>
                <a:sym typeface="Bebas Neue"/>
              </a:rPr>
              <a:t>What is Public Charge and who does it apply to?</a:t>
            </a:r>
            <a:endParaRPr sz="7200">
              <a:solidFill>
                <a:schemeClr val="lt1"/>
              </a:solidFill>
              <a:latin typeface="Bebas Neue"/>
              <a:ea typeface="Bebas Neue"/>
              <a:cs typeface="Bebas Neue"/>
              <a:sym typeface="Bebas Neue"/>
            </a:endParaRPr>
          </a:p>
        </p:txBody>
      </p:sp>
    </p:spTree>
    <p:extLst>
      <p:ext uri="{BB962C8B-B14F-4D97-AF65-F5344CB8AC3E}">
        <p14:creationId xmlns:p14="http://schemas.microsoft.com/office/powerpoint/2010/main" val="773167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74" name="Google Shape;74;p15"/>
          <p:cNvSpPr/>
          <p:nvPr/>
        </p:nvSpPr>
        <p:spPr>
          <a:xfrm>
            <a:off x="1425600" y="2969167"/>
            <a:ext cx="4883200" cy="2587200"/>
          </a:xfrm>
          <a:prstGeom prst="wedgeRoundRectCallout">
            <a:avLst>
              <a:gd name="adj1" fmla="val -20833"/>
              <a:gd name="adj2" fmla="val 62500"/>
              <a:gd name="adj3" fmla="val 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533" b="1" kern="0">
                <a:solidFill>
                  <a:srgbClr val="2C337F"/>
                </a:solidFill>
                <a:latin typeface="Roboto Mono"/>
                <a:ea typeface="Roboto Mono"/>
                <a:cs typeface="Roboto Mono"/>
                <a:sym typeface="Roboto Mono"/>
              </a:rPr>
              <a:t>Does this mean if I apply for benefits I can’t become a citizen?</a:t>
            </a:r>
            <a:endParaRPr sz="2533" b="1" kern="0">
              <a:solidFill>
                <a:srgbClr val="2C337F"/>
              </a:solidFill>
              <a:latin typeface="Roboto Mono"/>
              <a:ea typeface="Roboto Mono"/>
              <a:cs typeface="Roboto Mono"/>
              <a:sym typeface="Roboto Mono"/>
            </a:endParaRPr>
          </a:p>
        </p:txBody>
      </p:sp>
      <p:sp>
        <p:nvSpPr>
          <p:cNvPr id="75" name="Google Shape;75;p15"/>
          <p:cNvSpPr/>
          <p:nvPr/>
        </p:nvSpPr>
        <p:spPr>
          <a:xfrm>
            <a:off x="6956515" y="3116119"/>
            <a:ext cx="4002800" cy="2130800"/>
          </a:xfrm>
          <a:prstGeom prst="wedgeRoundRectCallout">
            <a:avLst>
              <a:gd name="adj1" fmla="val 20461"/>
              <a:gd name="adj2" fmla="val 63594"/>
              <a:gd name="adj3" fmla="val 0"/>
            </a:avLst>
          </a:prstGeom>
          <a:solidFill>
            <a:schemeClr val="lt1"/>
          </a:solidFill>
          <a:ln>
            <a:noFill/>
          </a:ln>
        </p:spPr>
        <p:txBody>
          <a:bodyPr spcFirstLastPara="1" wrap="square" lIns="121900" tIns="121900" rIns="121900" bIns="121900" anchor="ctr" anchorCtr="0">
            <a:noAutofit/>
          </a:bodyPr>
          <a:lstStyle/>
          <a:p>
            <a:pPr algn="ctr" defTabSz="1219170">
              <a:lnSpc>
                <a:spcPct val="115000"/>
              </a:lnSpc>
              <a:spcBef>
                <a:spcPts val="1600"/>
              </a:spcBef>
              <a:spcAft>
                <a:spcPts val="1600"/>
              </a:spcAft>
              <a:buClr>
                <a:srgbClr val="000000"/>
              </a:buClr>
            </a:pPr>
            <a:r>
              <a:rPr lang="en" sz="2533" b="1" kern="0">
                <a:solidFill>
                  <a:srgbClr val="2C337F"/>
                </a:solidFill>
                <a:latin typeface="Roboto Mono"/>
                <a:ea typeface="Roboto Mono"/>
                <a:cs typeface="Roboto Mono"/>
                <a:sym typeface="Roboto Mono"/>
              </a:rPr>
              <a:t>I think this means my family can’t apply for any help. </a:t>
            </a:r>
            <a:endParaRPr sz="2533" b="1" kern="0">
              <a:solidFill>
                <a:srgbClr val="2C337F"/>
              </a:solidFill>
              <a:latin typeface="Roboto Mono"/>
              <a:ea typeface="Roboto Mono"/>
              <a:cs typeface="Roboto Mono"/>
              <a:sym typeface="Roboto Mono"/>
            </a:endParaRPr>
          </a:p>
        </p:txBody>
      </p:sp>
      <p:sp>
        <p:nvSpPr>
          <p:cNvPr id="76" name="Google Shape;76;p15"/>
          <p:cNvSpPr/>
          <p:nvPr/>
        </p:nvSpPr>
        <p:spPr>
          <a:xfrm>
            <a:off x="5826235" y="422700"/>
            <a:ext cx="5133200" cy="1905200"/>
          </a:xfrm>
          <a:prstGeom prst="wedgeRoundRectCallout">
            <a:avLst>
              <a:gd name="adj1" fmla="val 21851"/>
              <a:gd name="adj2" fmla="val 69110"/>
              <a:gd name="adj3" fmla="val 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533" b="1" kern="0">
                <a:solidFill>
                  <a:srgbClr val="2C337F"/>
                </a:solidFill>
                <a:latin typeface="Roboto Mono"/>
                <a:ea typeface="Roboto Mono"/>
                <a:cs typeface="Roboto Mono"/>
                <a:sym typeface="Roboto Mono"/>
              </a:rPr>
              <a:t>I think this means I should disenroll from benefits. </a:t>
            </a:r>
            <a:endParaRPr sz="2533" b="1" kern="0">
              <a:solidFill>
                <a:srgbClr val="2C337F"/>
              </a:solidFill>
              <a:latin typeface="Roboto Mono"/>
              <a:ea typeface="Roboto Mono"/>
              <a:cs typeface="Roboto Mono"/>
              <a:sym typeface="Roboto Mono"/>
            </a:endParaRPr>
          </a:p>
        </p:txBody>
      </p:sp>
      <p:sp>
        <p:nvSpPr>
          <p:cNvPr id="77" name="Google Shape;77;p15"/>
          <p:cNvSpPr/>
          <p:nvPr/>
        </p:nvSpPr>
        <p:spPr>
          <a:xfrm>
            <a:off x="1029567" y="422700"/>
            <a:ext cx="4002800" cy="1905200"/>
          </a:xfrm>
          <a:prstGeom prst="wedgeRoundRectCallout">
            <a:avLst>
              <a:gd name="adj1" fmla="val -20574"/>
              <a:gd name="adj2" fmla="val 70796"/>
              <a:gd name="adj3" fmla="val 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533" b="1" kern="0">
                <a:solidFill>
                  <a:srgbClr val="2C337F"/>
                </a:solidFill>
                <a:latin typeface="Roboto Mono"/>
                <a:ea typeface="Roboto Mono"/>
                <a:cs typeface="Roboto Mono"/>
                <a:sym typeface="Roboto Mono"/>
              </a:rPr>
              <a:t>Does this mean if my kids seek medical attention I can be deported?</a:t>
            </a:r>
            <a:endParaRPr sz="2533" b="1" kern="0">
              <a:solidFill>
                <a:srgbClr val="2C337F"/>
              </a:solidFill>
              <a:latin typeface="Roboto Mono"/>
              <a:ea typeface="Roboto Mono"/>
              <a:cs typeface="Roboto Mono"/>
              <a:sym typeface="Roboto Mono"/>
            </a:endParaRPr>
          </a:p>
        </p:txBody>
      </p:sp>
    </p:spTree>
    <p:extLst>
      <p:ext uri="{BB962C8B-B14F-4D97-AF65-F5344CB8AC3E}">
        <p14:creationId xmlns:p14="http://schemas.microsoft.com/office/powerpoint/2010/main" val="20367909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83" name="Google Shape;83;p16"/>
          <p:cNvSpPr txBox="1">
            <a:spLocks noGrp="1"/>
          </p:cNvSpPr>
          <p:nvPr>
            <p:ph type="title"/>
          </p:nvPr>
        </p:nvSpPr>
        <p:spPr>
          <a:xfrm>
            <a:off x="415600" y="171367"/>
            <a:ext cx="11360800" cy="943200"/>
          </a:xfrm>
          <a:prstGeom prst="rect">
            <a:avLst/>
          </a:prstGeom>
        </p:spPr>
        <p:txBody>
          <a:bodyPr spcFirstLastPara="1" wrap="square" lIns="121900" tIns="121900" rIns="121900" bIns="121900" anchor="t" anchorCtr="0">
            <a:normAutofit fontScale="90000"/>
          </a:bodyPr>
          <a:lstStyle/>
          <a:p>
            <a:pPr>
              <a:buSzPts val="990"/>
            </a:pPr>
            <a:r>
              <a:rPr lang="en" sz="6427">
                <a:solidFill>
                  <a:srgbClr val="2C337F"/>
                </a:solidFill>
                <a:latin typeface="Bebas Neue"/>
                <a:ea typeface="Bebas Neue"/>
                <a:cs typeface="Bebas Neue"/>
                <a:sym typeface="Bebas Neue"/>
              </a:rPr>
              <a:t>public charge policy</a:t>
            </a:r>
            <a:endParaRPr b="1">
              <a:latin typeface="Montserrat"/>
              <a:ea typeface="Montserrat"/>
              <a:cs typeface="Montserrat"/>
              <a:sym typeface="Montserrat"/>
            </a:endParaRPr>
          </a:p>
        </p:txBody>
      </p:sp>
      <p:sp>
        <p:nvSpPr>
          <p:cNvPr id="84" name="Google Shape;84;p16"/>
          <p:cNvSpPr txBox="1">
            <a:spLocks noGrp="1"/>
          </p:cNvSpPr>
          <p:nvPr>
            <p:ph type="body" idx="1"/>
          </p:nvPr>
        </p:nvSpPr>
        <p:spPr>
          <a:xfrm>
            <a:off x="415600" y="1222433"/>
            <a:ext cx="11360800" cy="4821200"/>
          </a:xfrm>
          <a:prstGeom prst="rect">
            <a:avLst/>
          </a:prstGeom>
        </p:spPr>
        <p:txBody>
          <a:bodyPr spcFirstLastPara="1" wrap="square" lIns="121900" tIns="121900" rIns="121900" bIns="121900" anchor="t" anchorCtr="0">
            <a:normAutofit/>
          </a:bodyPr>
          <a:lstStyle/>
          <a:p>
            <a:pPr indent="-465655">
              <a:lnSpc>
                <a:spcPct val="100000"/>
              </a:lnSpc>
              <a:buClr>
                <a:srgbClr val="2C337F"/>
              </a:buClr>
              <a:buSzPts val="1900"/>
              <a:buFont typeface="Roboto Mono Medium"/>
              <a:buChar char="●"/>
            </a:pPr>
            <a:r>
              <a:rPr lang="en" sz="2533">
                <a:solidFill>
                  <a:srgbClr val="2C337F"/>
                </a:solidFill>
                <a:latin typeface="Roboto Mono Medium"/>
                <a:ea typeface="Roboto Mono Medium"/>
                <a:cs typeface="Roboto Mono Medium"/>
                <a:sym typeface="Roboto Mono Medium"/>
              </a:rPr>
              <a:t>A test/assessment on US immigration law that applies to two types of cases:</a:t>
            </a:r>
            <a:endParaRPr sz="2533">
              <a:solidFill>
                <a:srgbClr val="2C337F"/>
              </a:solidFill>
              <a:latin typeface="Roboto Mono Medium"/>
              <a:ea typeface="Roboto Mono Medium"/>
              <a:cs typeface="Roboto Mono Medium"/>
              <a:sym typeface="Roboto Mono Medium"/>
            </a:endParaRPr>
          </a:p>
          <a:p>
            <a:pPr lvl="1" indent="-440256">
              <a:lnSpc>
                <a:spcPct val="100000"/>
              </a:lnSpc>
              <a:spcBef>
                <a:spcPts val="1333"/>
              </a:spcBef>
              <a:buClr>
                <a:srgbClr val="2C337F"/>
              </a:buClr>
              <a:buSzPts val="1600"/>
              <a:buFont typeface="Roboto Mono Medium"/>
              <a:buChar char="○"/>
            </a:pPr>
            <a:r>
              <a:rPr lang="en" sz="2133">
                <a:solidFill>
                  <a:srgbClr val="2C337F"/>
                </a:solidFill>
                <a:latin typeface="Roboto Mono Medium"/>
                <a:ea typeface="Roboto Mono Medium"/>
                <a:cs typeface="Roboto Mono Medium"/>
                <a:sym typeface="Roboto Mono Medium"/>
              </a:rPr>
              <a:t>Applying for a visa to enter the US</a:t>
            </a:r>
            <a:endParaRPr sz="2133">
              <a:solidFill>
                <a:srgbClr val="2C337F"/>
              </a:solidFill>
              <a:latin typeface="Roboto Mono Medium"/>
              <a:ea typeface="Roboto Mono Medium"/>
              <a:cs typeface="Roboto Mono Medium"/>
              <a:sym typeface="Roboto Mono Medium"/>
            </a:endParaRPr>
          </a:p>
          <a:p>
            <a:pPr lvl="1" indent="-440256">
              <a:lnSpc>
                <a:spcPct val="100000"/>
              </a:lnSpc>
              <a:spcBef>
                <a:spcPts val="1333"/>
              </a:spcBef>
              <a:buClr>
                <a:srgbClr val="2C337F"/>
              </a:buClr>
              <a:buSzPts val="1600"/>
              <a:buFont typeface="Roboto Mono Medium"/>
              <a:buChar char="○"/>
            </a:pPr>
            <a:r>
              <a:rPr lang="en" sz="2133">
                <a:solidFill>
                  <a:srgbClr val="2C337F"/>
                </a:solidFill>
                <a:latin typeface="Roboto Mono Medium"/>
                <a:ea typeface="Roboto Mono Medium"/>
                <a:cs typeface="Roboto Mono Medium"/>
                <a:sym typeface="Roboto Mono Medium"/>
              </a:rPr>
              <a:t>Applying for permanent residence through a relative</a:t>
            </a:r>
            <a:endParaRPr sz="2133">
              <a:solidFill>
                <a:srgbClr val="2C337F"/>
              </a:solidFill>
              <a:latin typeface="Roboto Mono Medium"/>
              <a:ea typeface="Roboto Mono Medium"/>
              <a:cs typeface="Roboto Mono Medium"/>
              <a:sym typeface="Roboto Mono Medium"/>
            </a:endParaRPr>
          </a:p>
          <a:p>
            <a:pPr indent="-465655">
              <a:lnSpc>
                <a:spcPct val="100000"/>
              </a:lnSpc>
              <a:spcBef>
                <a:spcPts val="1333"/>
              </a:spcBef>
              <a:buClr>
                <a:srgbClr val="2C337F"/>
              </a:buClr>
              <a:buSzPts val="1900"/>
              <a:buFont typeface="Roboto Mono Medium"/>
              <a:buChar char="●"/>
            </a:pPr>
            <a:r>
              <a:rPr lang="en" sz="2533">
                <a:solidFill>
                  <a:srgbClr val="2C337F"/>
                </a:solidFill>
                <a:latin typeface="Roboto Mono Medium"/>
                <a:ea typeface="Roboto Mono Medium"/>
                <a:cs typeface="Roboto Mono Medium"/>
                <a:sym typeface="Roboto Mono Medium"/>
              </a:rPr>
              <a:t>The “public charge test” assesses whether someone is likely to be dependent on public benefit programs in the future.</a:t>
            </a:r>
            <a:endParaRPr sz="2533">
              <a:solidFill>
                <a:srgbClr val="2C337F"/>
              </a:solidFill>
              <a:latin typeface="Roboto Mono Medium"/>
              <a:ea typeface="Roboto Mono Medium"/>
              <a:cs typeface="Roboto Mono Medium"/>
              <a:sym typeface="Roboto Mono Medium"/>
            </a:endParaRPr>
          </a:p>
          <a:p>
            <a:pPr indent="-465655">
              <a:lnSpc>
                <a:spcPct val="100000"/>
              </a:lnSpc>
              <a:spcBef>
                <a:spcPts val="1333"/>
              </a:spcBef>
              <a:spcAft>
                <a:spcPts val="1333"/>
              </a:spcAft>
              <a:buClr>
                <a:srgbClr val="2C337F"/>
              </a:buClr>
              <a:buSzPts val="1900"/>
              <a:buFont typeface="Roboto Mono"/>
              <a:buChar char="●"/>
            </a:pPr>
            <a:r>
              <a:rPr lang="en" sz="2533" b="1" i="1" u="sng">
                <a:solidFill>
                  <a:srgbClr val="2C337F"/>
                </a:solidFill>
                <a:latin typeface="Roboto Mono"/>
                <a:ea typeface="Roboto Mono"/>
                <a:cs typeface="Roboto Mono"/>
                <a:sym typeface="Roboto Mono"/>
              </a:rPr>
              <a:t>Most people don't need to worry about public charge.</a:t>
            </a:r>
            <a:endParaRPr sz="2533" i="1">
              <a:solidFill>
                <a:srgbClr val="2C337F"/>
              </a:solidFill>
              <a:latin typeface="Roboto Mono"/>
              <a:ea typeface="Roboto Mono"/>
              <a:cs typeface="Roboto Mono"/>
              <a:sym typeface="Roboto Mono"/>
            </a:endParaRPr>
          </a:p>
        </p:txBody>
      </p:sp>
    </p:spTree>
    <p:extLst>
      <p:ext uri="{BB962C8B-B14F-4D97-AF65-F5344CB8AC3E}">
        <p14:creationId xmlns:p14="http://schemas.microsoft.com/office/powerpoint/2010/main" val="41888059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90" name="Google Shape;90;p17"/>
          <p:cNvSpPr txBox="1">
            <a:spLocks noGrp="1"/>
          </p:cNvSpPr>
          <p:nvPr>
            <p:ph type="title"/>
          </p:nvPr>
        </p:nvSpPr>
        <p:spPr>
          <a:xfrm>
            <a:off x="415600" y="230800"/>
            <a:ext cx="11360800" cy="763600"/>
          </a:xfrm>
          <a:prstGeom prst="rect">
            <a:avLst/>
          </a:prstGeom>
        </p:spPr>
        <p:txBody>
          <a:bodyPr spcFirstLastPara="1" wrap="square" lIns="121900" tIns="121900" rIns="121900" bIns="121900" anchor="t" anchorCtr="0">
            <a:noAutofit/>
          </a:bodyPr>
          <a:lstStyle/>
          <a:p>
            <a:pPr>
              <a:lnSpc>
                <a:spcPct val="115000"/>
              </a:lnSpc>
              <a:spcAft>
                <a:spcPts val="1600"/>
              </a:spcAft>
              <a:buSzPts val="1100"/>
            </a:pPr>
            <a:r>
              <a:rPr lang="en" sz="4267" dirty="0">
                <a:solidFill>
                  <a:srgbClr val="2C337F"/>
                </a:solidFill>
                <a:latin typeface="Bebas Neue"/>
                <a:ea typeface="Bebas Neue"/>
                <a:cs typeface="Bebas Neue"/>
                <a:sym typeface="Bebas Neue"/>
              </a:rPr>
              <a:t>MOST GOVERNMENT PROGRAMS </a:t>
            </a:r>
            <a:r>
              <a:rPr lang="en" sz="4267" b="1" u="sng" dirty="0">
                <a:solidFill>
                  <a:srgbClr val="2C337F"/>
                </a:solidFill>
                <a:latin typeface="Bebas Neue"/>
                <a:ea typeface="Bebas Neue"/>
                <a:cs typeface="Bebas Neue"/>
                <a:sym typeface="Bebas Neue"/>
              </a:rPr>
              <a:t>DO NOT </a:t>
            </a:r>
            <a:r>
              <a:rPr lang="en" sz="4267" dirty="0">
                <a:solidFill>
                  <a:srgbClr val="2C337F"/>
                </a:solidFill>
                <a:latin typeface="Bebas Neue"/>
                <a:ea typeface="Bebas Neue"/>
                <a:cs typeface="Bebas Neue"/>
                <a:sym typeface="Bebas Neue"/>
              </a:rPr>
              <a:t>Count As a Public Charge</a:t>
            </a:r>
            <a:endParaRPr sz="4267" b="1" u="sng" dirty="0">
              <a:solidFill>
                <a:srgbClr val="2C337F"/>
              </a:solidFill>
              <a:latin typeface="Bebas Neue"/>
              <a:ea typeface="Bebas Neue"/>
              <a:cs typeface="Bebas Neue"/>
              <a:sym typeface="Bebas Neue"/>
            </a:endParaRPr>
          </a:p>
        </p:txBody>
      </p:sp>
      <p:sp>
        <p:nvSpPr>
          <p:cNvPr id="91" name="Google Shape;91;p17"/>
          <p:cNvSpPr txBox="1">
            <a:spLocks noGrp="1"/>
          </p:cNvSpPr>
          <p:nvPr>
            <p:ph type="body" idx="1"/>
          </p:nvPr>
        </p:nvSpPr>
        <p:spPr>
          <a:xfrm>
            <a:off x="261692" y="1767352"/>
            <a:ext cx="11360800" cy="4555200"/>
          </a:xfrm>
          <a:prstGeom prst="rect">
            <a:avLst/>
          </a:prstGeom>
        </p:spPr>
        <p:txBody>
          <a:bodyPr spcFirstLastPara="1" wrap="square" lIns="121900" tIns="121900" rIns="121900" bIns="121900" anchor="t" anchorCtr="0">
            <a:normAutofit/>
          </a:bodyPr>
          <a:lstStyle/>
          <a:p>
            <a:pPr marL="0" indent="0">
              <a:buNone/>
            </a:pPr>
            <a:r>
              <a:rPr lang="en" dirty="0">
                <a:solidFill>
                  <a:srgbClr val="2C337F"/>
                </a:solidFill>
                <a:latin typeface="Roboto Mono"/>
                <a:ea typeface="Roboto Mono"/>
                <a:cs typeface="Roboto Mono"/>
                <a:sym typeface="Roboto Mono"/>
              </a:rPr>
              <a:t>Only 2 types are considered:</a:t>
            </a:r>
            <a:endParaRPr dirty="0">
              <a:solidFill>
                <a:srgbClr val="2C337F"/>
              </a:solidFill>
              <a:latin typeface="Roboto Mono"/>
              <a:ea typeface="Roboto Mono"/>
              <a:cs typeface="Roboto Mono"/>
              <a:sym typeface="Roboto Mono"/>
            </a:endParaRPr>
          </a:p>
          <a:p>
            <a:pPr>
              <a:spcBef>
                <a:spcPts val="1600"/>
              </a:spcBef>
              <a:buClr>
                <a:srgbClr val="2C337F"/>
              </a:buClr>
              <a:buFont typeface="Roboto Mono"/>
              <a:buAutoNum type="arabicPeriod"/>
            </a:pPr>
            <a:r>
              <a:rPr lang="en" b="1" dirty="0">
                <a:solidFill>
                  <a:srgbClr val="2C337F"/>
                </a:solidFill>
                <a:latin typeface="Roboto Mono"/>
                <a:ea typeface="Roboto Mono"/>
                <a:cs typeface="Roboto Mono"/>
                <a:sym typeface="Roboto Mono"/>
              </a:rPr>
              <a:t>Financial assistance in cash/check.</a:t>
            </a:r>
            <a:r>
              <a:rPr lang="en" dirty="0">
                <a:solidFill>
                  <a:srgbClr val="2C337F"/>
                </a:solidFill>
                <a:latin typeface="Roboto Mono"/>
                <a:ea typeface="Roboto Mono"/>
                <a:cs typeface="Roboto Mono"/>
                <a:sym typeface="Roboto Mono"/>
              </a:rPr>
              <a:t> </a:t>
            </a:r>
            <a:endParaRPr dirty="0">
              <a:solidFill>
                <a:srgbClr val="2C337F"/>
              </a:solidFill>
              <a:latin typeface="Roboto Mono"/>
              <a:ea typeface="Roboto Mono"/>
              <a:cs typeface="Roboto Mono"/>
              <a:sym typeface="Roboto Mono"/>
            </a:endParaRPr>
          </a:p>
          <a:p>
            <a:pPr indent="0">
              <a:spcBef>
                <a:spcPts val="1333"/>
              </a:spcBef>
              <a:buNone/>
            </a:pPr>
            <a:r>
              <a:rPr lang="en" sz="2000" dirty="0">
                <a:solidFill>
                  <a:srgbClr val="2C337F"/>
                </a:solidFill>
                <a:latin typeface="Roboto Mono"/>
                <a:ea typeface="Roboto Mono"/>
                <a:cs typeface="Roboto Mono"/>
                <a:sym typeface="Roboto Mono"/>
              </a:rPr>
              <a:t>SSI check</a:t>
            </a:r>
            <a:endParaRPr sz="2000" dirty="0">
              <a:solidFill>
                <a:srgbClr val="2C337F"/>
              </a:solidFill>
              <a:latin typeface="Roboto Mono"/>
              <a:ea typeface="Roboto Mono"/>
              <a:cs typeface="Roboto Mono"/>
              <a:sym typeface="Roboto Mono"/>
            </a:endParaRPr>
          </a:p>
          <a:p>
            <a:pPr indent="0">
              <a:spcBef>
                <a:spcPts val="1333"/>
              </a:spcBef>
              <a:buNone/>
            </a:pPr>
            <a:r>
              <a:rPr lang="en" sz="2000" dirty="0">
                <a:solidFill>
                  <a:srgbClr val="2C337F"/>
                </a:solidFill>
                <a:latin typeface="Roboto Mono"/>
                <a:ea typeface="Roboto Mono"/>
                <a:cs typeface="Roboto Mono"/>
                <a:sym typeface="Roboto Mono"/>
              </a:rPr>
              <a:t>Temporary Assistance for Needy Families (TANF)</a:t>
            </a:r>
            <a:endParaRPr sz="2000" dirty="0">
              <a:solidFill>
                <a:srgbClr val="2C337F"/>
              </a:solidFill>
              <a:latin typeface="Roboto Mono"/>
              <a:ea typeface="Roboto Mono"/>
              <a:cs typeface="Roboto Mono"/>
              <a:sym typeface="Roboto Mono"/>
            </a:endParaRPr>
          </a:p>
          <a:p>
            <a:pPr indent="0">
              <a:spcBef>
                <a:spcPts val="1333"/>
              </a:spcBef>
              <a:buNone/>
            </a:pPr>
            <a:r>
              <a:rPr lang="en" sz="2000" dirty="0">
                <a:solidFill>
                  <a:srgbClr val="2C337F"/>
                </a:solidFill>
                <a:latin typeface="Roboto Mono"/>
                <a:ea typeface="Roboto Mono"/>
                <a:cs typeface="Roboto Mono"/>
                <a:sym typeface="Roboto Mono"/>
              </a:rPr>
              <a:t>Some state and local cash assistance programs</a:t>
            </a:r>
            <a:endParaRPr sz="2000" dirty="0">
              <a:solidFill>
                <a:srgbClr val="2C337F"/>
              </a:solidFill>
              <a:latin typeface="Roboto Mono"/>
              <a:ea typeface="Roboto Mono"/>
              <a:cs typeface="Roboto Mono"/>
              <a:sym typeface="Roboto Mono"/>
            </a:endParaRPr>
          </a:p>
          <a:p>
            <a:pPr>
              <a:spcBef>
                <a:spcPts val="1333"/>
              </a:spcBef>
              <a:buClr>
                <a:srgbClr val="2C337F"/>
              </a:buClr>
              <a:buFont typeface="Roboto Mono"/>
              <a:buAutoNum type="arabicPeriod"/>
            </a:pPr>
            <a:r>
              <a:rPr lang="en" b="1" dirty="0">
                <a:solidFill>
                  <a:srgbClr val="2C337F"/>
                </a:solidFill>
                <a:latin typeface="Roboto Mono"/>
                <a:ea typeface="Roboto Mono"/>
                <a:cs typeface="Roboto Mono"/>
                <a:sym typeface="Roboto Mono"/>
              </a:rPr>
              <a:t>Long-term institutional health care paid for by the government, </a:t>
            </a:r>
            <a:r>
              <a:rPr lang="en" dirty="0">
                <a:solidFill>
                  <a:srgbClr val="2C337F"/>
                </a:solidFill>
                <a:latin typeface="Roboto Mono"/>
                <a:ea typeface="Roboto Mono"/>
                <a:cs typeface="Roboto Mono"/>
                <a:sym typeface="Roboto Mono"/>
              </a:rPr>
              <a:t>for example in a nursing home.</a:t>
            </a:r>
            <a:endParaRPr dirty="0">
              <a:solidFill>
                <a:srgbClr val="2C337F"/>
              </a:solidFill>
              <a:latin typeface="Roboto Mono"/>
              <a:ea typeface="Roboto Mono"/>
              <a:cs typeface="Roboto Mono"/>
              <a:sym typeface="Roboto Mono"/>
            </a:endParaRPr>
          </a:p>
          <a:p>
            <a:pPr marL="0" indent="0">
              <a:spcBef>
                <a:spcPts val="1600"/>
              </a:spcBef>
              <a:spcAft>
                <a:spcPts val="1600"/>
              </a:spcAft>
              <a:buNone/>
            </a:pPr>
            <a:r>
              <a:rPr lang="en" b="1" i="1" u="sng" dirty="0">
                <a:solidFill>
                  <a:srgbClr val="2C337F"/>
                </a:solidFill>
                <a:latin typeface="Roboto Mono"/>
                <a:ea typeface="Roboto Mono"/>
                <a:cs typeface="Roboto Mono"/>
                <a:sym typeface="Roboto Mono"/>
              </a:rPr>
              <a:t>Immigration officials cannot consider any government programs used by other members of your family or household.</a:t>
            </a:r>
            <a:endParaRPr b="1" i="1" dirty="0">
              <a:solidFill>
                <a:srgbClr val="2C337F"/>
              </a:solidFill>
              <a:latin typeface="Roboto Mono"/>
              <a:ea typeface="Roboto Mono"/>
              <a:cs typeface="Roboto Mono"/>
              <a:sym typeface="Roboto Mono"/>
            </a:endParaRPr>
          </a:p>
        </p:txBody>
      </p:sp>
    </p:spTree>
    <p:extLst>
      <p:ext uri="{BB962C8B-B14F-4D97-AF65-F5344CB8AC3E}">
        <p14:creationId xmlns:p14="http://schemas.microsoft.com/office/powerpoint/2010/main" val="466745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97" name="Google Shape;97;p18"/>
          <p:cNvSpPr txBox="1">
            <a:spLocks noGrp="1"/>
          </p:cNvSpPr>
          <p:nvPr>
            <p:ph type="title"/>
          </p:nvPr>
        </p:nvSpPr>
        <p:spPr>
          <a:xfrm>
            <a:off x="583767" y="158541"/>
            <a:ext cx="11192400" cy="763600"/>
          </a:xfrm>
          <a:prstGeom prst="rect">
            <a:avLst/>
          </a:prstGeom>
        </p:spPr>
        <p:txBody>
          <a:bodyPr spcFirstLastPara="1" wrap="square" lIns="121900" tIns="121900" rIns="121900" bIns="121900" anchor="t" anchorCtr="0">
            <a:noAutofit/>
          </a:bodyPr>
          <a:lstStyle/>
          <a:p>
            <a:pPr algn="ctr">
              <a:lnSpc>
                <a:spcPct val="115000"/>
              </a:lnSpc>
              <a:spcAft>
                <a:spcPts val="1600"/>
              </a:spcAft>
              <a:buSzPts val="1100"/>
            </a:pPr>
            <a:r>
              <a:rPr lang="en" sz="5067">
                <a:solidFill>
                  <a:srgbClr val="2C337F"/>
                </a:solidFill>
                <a:latin typeface="Bebas Neue"/>
                <a:ea typeface="Bebas Neue"/>
                <a:cs typeface="Bebas Neue"/>
                <a:sym typeface="Bebas Neue"/>
              </a:rPr>
              <a:t>Public Benefits </a:t>
            </a:r>
            <a:r>
              <a:rPr lang="en" sz="5067" b="1" u="sng">
                <a:solidFill>
                  <a:srgbClr val="2C337F"/>
                </a:solidFill>
                <a:latin typeface="Bebas Neue"/>
                <a:ea typeface="Bebas Neue"/>
                <a:cs typeface="Bebas Neue"/>
                <a:sym typeface="Bebas Neue"/>
              </a:rPr>
              <a:t>Not </a:t>
            </a:r>
            <a:r>
              <a:rPr lang="en" sz="5067">
                <a:solidFill>
                  <a:srgbClr val="2C337F"/>
                </a:solidFill>
                <a:latin typeface="Bebas Neue"/>
                <a:ea typeface="Bebas Neue"/>
                <a:cs typeface="Bebas Neue"/>
                <a:sym typeface="Bebas Neue"/>
              </a:rPr>
              <a:t>Considered</a:t>
            </a:r>
            <a:endParaRPr sz="5067">
              <a:latin typeface="Bebas Neue"/>
              <a:ea typeface="Bebas Neue"/>
              <a:cs typeface="Bebas Neue"/>
              <a:sym typeface="Bebas Neue"/>
            </a:endParaRPr>
          </a:p>
        </p:txBody>
      </p:sp>
      <p:sp>
        <p:nvSpPr>
          <p:cNvPr id="98" name="Google Shape;98;p18"/>
          <p:cNvSpPr txBox="1"/>
          <p:nvPr/>
        </p:nvSpPr>
        <p:spPr>
          <a:xfrm>
            <a:off x="317933" y="1108601"/>
            <a:ext cx="5848800" cy="501652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933" b="1" kern="0">
                <a:solidFill>
                  <a:srgbClr val="EE2524"/>
                </a:solidFill>
                <a:latin typeface="Roboto Mono"/>
                <a:ea typeface="Roboto Mono"/>
                <a:cs typeface="Roboto Mono"/>
                <a:sym typeface="Roboto Mono"/>
              </a:rPr>
              <a:t>Health Care:</a:t>
            </a:r>
            <a:r>
              <a:rPr lang="en" sz="1933" kern="0">
                <a:solidFill>
                  <a:srgbClr val="2C337F"/>
                </a:solidFill>
                <a:latin typeface="Roboto Mono"/>
                <a:ea typeface="Roboto Mono"/>
                <a:cs typeface="Roboto Mono"/>
                <a:sym typeface="Roboto Mono"/>
              </a:rPr>
              <a:t> </a:t>
            </a:r>
            <a:endParaRPr sz="1933" kern="0">
              <a:solidFill>
                <a:srgbClr val="2C337F"/>
              </a:solidFill>
              <a:latin typeface="Roboto Mono"/>
              <a:ea typeface="Roboto Mono"/>
              <a:cs typeface="Roboto Mono"/>
              <a:sym typeface="Roboto Mono"/>
            </a:endParaRPr>
          </a:p>
          <a:p>
            <a:pPr defTabSz="1219170">
              <a:buClr>
                <a:srgbClr val="000000"/>
              </a:buClr>
            </a:pPr>
            <a:r>
              <a:rPr lang="en" kern="0">
                <a:solidFill>
                  <a:srgbClr val="2C337F"/>
                </a:solidFill>
                <a:latin typeface="Roboto Mono"/>
                <a:ea typeface="Roboto Mono"/>
                <a:cs typeface="Roboto Mono"/>
                <a:sym typeface="Roboto Mono"/>
              </a:rPr>
              <a:t>Medicaid (except for long term institutionalization), CHIP, Marketplace subsidies, Medicare, immunizations, or</a:t>
            </a:r>
            <a:endParaRPr kern="0">
              <a:solidFill>
                <a:srgbClr val="2C337F"/>
              </a:solidFill>
              <a:latin typeface="Roboto Mono"/>
              <a:ea typeface="Roboto Mono"/>
              <a:cs typeface="Roboto Mono"/>
              <a:sym typeface="Roboto Mono"/>
            </a:endParaRPr>
          </a:p>
          <a:p>
            <a:pPr defTabSz="1219170">
              <a:buClr>
                <a:srgbClr val="000000"/>
              </a:buClr>
            </a:pPr>
            <a:r>
              <a:rPr lang="en" kern="0">
                <a:solidFill>
                  <a:srgbClr val="2C337F"/>
                </a:solidFill>
                <a:latin typeface="Roboto Mono"/>
                <a:ea typeface="Roboto Mono"/>
                <a:cs typeface="Roboto Mono"/>
                <a:sym typeface="Roboto Mono"/>
              </a:rPr>
              <a:t>testing/treatment for</a:t>
            </a:r>
            <a:endParaRPr kern="0">
              <a:solidFill>
                <a:srgbClr val="2C337F"/>
              </a:solidFill>
              <a:latin typeface="Roboto Mono"/>
              <a:ea typeface="Roboto Mono"/>
              <a:cs typeface="Roboto Mono"/>
              <a:sym typeface="Roboto Mono"/>
            </a:endParaRPr>
          </a:p>
          <a:p>
            <a:pPr defTabSz="1219170">
              <a:buClr>
                <a:srgbClr val="000000"/>
              </a:buClr>
            </a:pPr>
            <a:r>
              <a:rPr lang="en" kern="0">
                <a:solidFill>
                  <a:srgbClr val="2C337F"/>
                </a:solidFill>
                <a:latin typeface="Roboto Mono"/>
                <a:ea typeface="Roboto Mono"/>
                <a:cs typeface="Roboto Mono"/>
                <a:sym typeface="Roboto Mono"/>
              </a:rPr>
              <a:t>communicable diseases</a:t>
            </a:r>
            <a:endParaRPr kern="0">
              <a:solidFill>
                <a:srgbClr val="2C337F"/>
              </a:solidFill>
              <a:latin typeface="Roboto Mono"/>
              <a:ea typeface="Roboto Mono"/>
              <a:cs typeface="Roboto Mono"/>
              <a:sym typeface="Roboto Mono"/>
            </a:endParaRPr>
          </a:p>
          <a:p>
            <a:pPr defTabSz="1219170">
              <a:buClr>
                <a:srgbClr val="000000"/>
              </a:buClr>
            </a:pPr>
            <a:endParaRPr kern="0">
              <a:solidFill>
                <a:srgbClr val="2C337F"/>
              </a:solidFill>
              <a:latin typeface="Roboto Mono"/>
              <a:ea typeface="Roboto Mono"/>
              <a:cs typeface="Roboto Mono"/>
              <a:sym typeface="Roboto Mono"/>
            </a:endParaRPr>
          </a:p>
          <a:p>
            <a:pPr defTabSz="1219170">
              <a:buClr>
                <a:srgbClr val="000000"/>
              </a:buClr>
            </a:pPr>
            <a:r>
              <a:rPr lang="en" sz="1933" b="1" kern="0">
                <a:solidFill>
                  <a:srgbClr val="EE2524"/>
                </a:solidFill>
                <a:latin typeface="Roboto Mono"/>
                <a:ea typeface="Roboto Mono"/>
                <a:cs typeface="Roboto Mono"/>
                <a:sym typeface="Roboto Mono"/>
              </a:rPr>
              <a:t>Food: </a:t>
            </a:r>
            <a:endParaRPr sz="1933" b="1" kern="0">
              <a:solidFill>
                <a:srgbClr val="EE2524"/>
              </a:solidFill>
              <a:latin typeface="Roboto Mono"/>
              <a:ea typeface="Roboto Mono"/>
              <a:cs typeface="Roboto Mono"/>
              <a:sym typeface="Roboto Mono"/>
            </a:endParaRPr>
          </a:p>
          <a:p>
            <a:pPr defTabSz="1219170">
              <a:buClr>
                <a:srgbClr val="000000"/>
              </a:buClr>
            </a:pPr>
            <a:r>
              <a:rPr lang="en" kern="0">
                <a:solidFill>
                  <a:srgbClr val="2C337F"/>
                </a:solidFill>
                <a:latin typeface="Roboto Mono"/>
                <a:ea typeface="Roboto Mono"/>
                <a:cs typeface="Roboto Mono"/>
                <a:sym typeface="Roboto Mono"/>
              </a:rPr>
              <a:t>Nutrition programs, such as Supplemental Nutrition Assistance Program (SNAP), Special Supplemental Nutrition Program for Women, Infants, and Children (WIC), school lunch programs, and food banks.</a:t>
            </a:r>
            <a:endParaRPr kern="0">
              <a:solidFill>
                <a:srgbClr val="2C337F"/>
              </a:solidFill>
              <a:latin typeface="Roboto Mono"/>
              <a:ea typeface="Roboto Mono"/>
              <a:cs typeface="Roboto Mono"/>
              <a:sym typeface="Roboto Mono"/>
            </a:endParaRPr>
          </a:p>
          <a:p>
            <a:pPr defTabSz="1219170">
              <a:buClr>
                <a:srgbClr val="000000"/>
              </a:buClr>
            </a:pPr>
            <a:endParaRPr kern="0">
              <a:solidFill>
                <a:srgbClr val="2C337F"/>
              </a:solidFill>
              <a:latin typeface="Roboto Mono"/>
              <a:ea typeface="Roboto Mono"/>
              <a:cs typeface="Roboto Mono"/>
              <a:sym typeface="Roboto Mono"/>
            </a:endParaRPr>
          </a:p>
          <a:p>
            <a:pPr defTabSz="1219170">
              <a:buClr>
                <a:srgbClr val="000000"/>
              </a:buClr>
            </a:pPr>
            <a:r>
              <a:rPr lang="en" sz="1933" b="1" kern="0">
                <a:solidFill>
                  <a:srgbClr val="EE2524"/>
                </a:solidFill>
                <a:latin typeface="Roboto Mono"/>
                <a:ea typeface="Roboto Mono"/>
                <a:cs typeface="Roboto Mono"/>
                <a:sym typeface="Roboto Mono"/>
              </a:rPr>
              <a:t>State Programs: </a:t>
            </a:r>
            <a:endParaRPr sz="1933" b="1" kern="0">
              <a:solidFill>
                <a:srgbClr val="EE2524"/>
              </a:solidFill>
              <a:latin typeface="Roboto Mono"/>
              <a:ea typeface="Roboto Mono"/>
              <a:cs typeface="Roboto Mono"/>
              <a:sym typeface="Roboto Mono"/>
            </a:endParaRPr>
          </a:p>
          <a:p>
            <a:pPr defTabSz="1219170">
              <a:buClr>
                <a:srgbClr val="000000"/>
              </a:buClr>
            </a:pPr>
            <a:r>
              <a:rPr lang="en" kern="0">
                <a:solidFill>
                  <a:srgbClr val="2C337F"/>
                </a:solidFill>
                <a:latin typeface="Roboto Mono"/>
                <a:ea typeface="Roboto Mono"/>
                <a:cs typeface="Roboto Mono"/>
                <a:sym typeface="Roboto Mono"/>
              </a:rPr>
              <a:t>Other state-based, non-cash assistance programs</a:t>
            </a:r>
            <a:endParaRPr kern="0">
              <a:solidFill>
                <a:srgbClr val="2C337F"/>
              </a:solidFill>
              <a:latin typeface="Roboto Mono"/>
              <a:ea typeface="Roboto Mono"/>
              <a:cs typeface="Roboto Mono"/>
              <a:sym typeface="Roboto Mono"/>
            </a:endParaRPr>
          </a:p>
          <a:p>
            <a:pPr defTabSz="1219170">
              <a:buClr>
                <a:srgbClr val="000000"/>
              </a:buClr>
              <a:buSzPts val="1100"/>
            </a:pPr>
            <a:endParaRPr kern="0">
              <a:solidFill>
                <a:srgbClr val="2C337F"/>
              </a:solidFill>
              <a:latin typeface="Roboto Mono"/>
              <a:ea typeface="Roboto Mono"/>
              <a:cs typeface="Roboto Mono"/>
              <a:sym typeface="Roboto Mono"/>
            </a:endParaRPr>
          </a:p>
          <a:p>
            <a:pPr defTabSz="1219170">
              <a:buClr>
                <a:srgbClr val="000000"/>
              </a:buClr>
            </a:pPr>
            <a:endParaRPr kern="0">
              <a:solidFill>
                <a:srgbClr val="2C337F"/>
              </a:solidFill>
              <a:latin typeface="Roboto Mono"/>
              <a:ea typeface="Roboto Mono"/>
              <a:cs typeface="Roboto Mono"/>
              <a:sym typeface="Roboto Mono"/>
            </a:endParaRPr>
          </a:p>
        </p:txBody>
      </p:sp>
      <p:sp>
        <p:nvSpPr>
          <p:cNvPr id="99" name="Google Shape;99;p18"/>
          <p:cNvSpPr txBox="1"/>
          <p:nvPr/>
        </p:nvSpPr>
        <p:spPr>
          <a:xfrm>
            <a:off x="6333600" y="1008800"/>
            <a:ext cx="5352800" cy="5293525"/>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1933" b="1" kern="0">
                <a:solidFill>
                  <a:srgbClr val="EE2524"/>
                </a:solidFill>
                <a:latin typeface="Roboto Mono"/>
                <a:ea typeface="Roboto Mono"/>
                <a:cs typeface="Roboto Mono"/>
                <a:sym typeface="Roboto Mono"/>
              </a:rPr>
              <a:t>Housing:</a:t>
            </a:r>
            <a:r>
              <a:rPr lang="en" sz="1933" kern="0">
                <a:solidFill>
                  <a:srgbClr val="2C337F"/>
                </a:solidFill>
                <a:latin typeface="Roboto Mono"/>
                <a:ea typeface="Roboto Mono"/>
                <a:cs typeface="Roboto Mono"/>
                <a:sym typeface="Roboto Mono"/>
              </a:rPr>
              <a:t> </a:t>
            </a:r>
            <a:endParaRPr sz="1933" kern="0">
              <a:solidFill>
                <a:srgbClr val="2C337F"/>
              </a:solidFill>
              <a:latin typeface="Roboto Mono"/>
              <a:ea typeface="Roboto Mono"/>
              <a:cs typeface="Roboto Mono"/>
              <a:sym typeface="Roboto Mono"/>
            </a:endParaRPr>
          </a:p>
          <a:p>
            <a:pPr algn="r" defTabSz="1219170">
              <a:buClr>
                <a:srgbClr val="000000"/>
              </a:buClr>
            </a:pPr>
            <a:r>
              <a:rPr lang="en" kern="0">
                <a:solidFill>
                  <a:srgbClr val="2C337F"/>
                </a:solidFill>
                <a:latin typeface="Roboto Mono"/>
                <a:ea typeface="Roboto Mono"/>
                <a:cs typeface="Roboto Mono"/>
                <a:sym typeface="Roboto Mono"/>
              </a:rPr>
              <a:t>Subsidized housing programs,such as Section 8 and Public Housing</a:t>
            </a:r>
            <a:endParaRPr kern="0">
              <a:solidFill>
                <a:srgbClr val="2C337F"/>
              </a:solidFill>
              <a:latin typeface="Roboto Mono"/>
              <a:ea typeface="Roboto Mono"/>
              <a:cs typeface="Roboto Mono"/>
              <a:sym typeface="Roboto Mono"/>
            </a:endParaRPr>
          </a:p>
          <a:p>
            <a:pPr defTabSz="1219170">
              <a:buClr>
                <a:srgbClr val="000000"/>
              </a:buClr>
            </a:pPr>
            <a:endParaRPr kern="0">
              <a:solidFill>
                <a:srgbClr val="2C337F"/>
              </a:solidFill>
              <a:latin typeface="Roboto Mono"/>
              <a:ea typeface="Roboto Mono"/>
              <a:cs typeface="Roboto Mono"/>
              <a:sym typeface="Roboto Mono"/>
            </a:endParaRPr>
          </a:p>
          <a:p>
            <a:pPr algn="r" defTabSz="1219170">
              <a:buClr>
                <a:srgbClr val="000000"/>
              </a:buClr>
            </a:pPr>
            <a:r>
              <a:rPr lang="en" sz="1933" b="1" kern="0">
                <a:solidFill>
                  <a:srgbClr val="EE2524"/>
                </a:solidFill>
                <a:latin typeface="Roboto Mono"/>
                <a:ea typeface="Roboto Mono"/>
                <a:cs typeface="Roboto Mono"/>
                <a:sym typeface="Roboto Mono"/>
              </a:rPr>
              <a:t>COVID: </a:t>
            </a:r>
            <a:endParaRPr sz="1933" b="1" kern="0">
              <a:solidFill>
                <a:srgbClr val="EE2524"/>
              </a:solidFill>
              <a:latin typeface="Roboto Mono"/>
              <a:ea typeface="Roboto Mono"/>
              <a:cs typeface="Roboto Mono"/>
              <a:sym typeface="Roboto Mono"/>
            </a:endParaRPr>
          </a:p>
          <a:p>
            <a:pPr algn="r" defTabSz="1219170">
              <a:buClr>
                <a:srgbClr val="000000"/>
              </a:buClr>
            </a:pPr>
            <a:r>
              <a:rPr lang="en" kern="0">
                <a:solidFill>
                  <a:srgbClr val="2C337F"/>
                </a:solidFill>
                <a:latin typeface="Roboto Mono"/>
                <a:ea typeface="Roboto Mono"/>
                <a:cs typeface="Roboto Mono"/>
                <a:sym typeface="Roboto Mono"/>
              </a:rPr>
              <a:t>COVID vaccines, testing, and</a:t>
            </a:r>
            <a:endParaRPr kern="0">
              <a:solidFill>
                <a:srgbClr val="2C337F"/>
              </a:solidFill>
              <a:latin typeface="Roboto Mono"/>
              <a:ea typeface="Roboto Mono"/>
              <a:cs typeface="Roboto Mono"/>
              <a:sym typeface="Roboto Mono"/>
            </a:endParaRPr>
          </a:p>
          <a:p>
            <a:pPr algn="r" defTabSz="1219170">
              <a:buClr>
                <a:srgbClr val="000000"/>
              </a:buClr>
            </a:pPr>
            <a:r>
              <a:rPr lang="en" kern="0">
                <a:solidFill>
                  <a:srgbClr val="2C337F"/>
                </a:solidFill>
                <a:latin typeface="Roboto Mono"/>
                <a:ea typeface="Roboto Mono"/>
                <a:cs typeface="Roboto Mono"/>
                <a:sym typeface="Roboto Mono"/>
              </a:rPr>
              <a:t>treatment, and COVID-related supports, such as Pandemic Electronic Benefits Transfer (P-EBT),stimulus payments, child tax credits,and emergency rental assistance</a:t>
            </a:r>
            <a:endParaRPr kern="0">
              <a:solidFill>
                <a:srgbClr val="2C337F"/>
              </a:solidFill>
              <a:latin typeface="Roboto Mono"/>
              <a:ea typeface="Roboto Mono"/>
              <a:cs typeface="Roboto Mono"/>
              <a:sym typeface="Roboto Mono"/>
            </a:endParaRPr>
          </a:p>
          <a:p>
            <a:pPr algn="r" defTabSz="1219170">
              <a:buClr>
                <a:srgbClr val="000000"/>
              </a:buClr>
            </a:pPr>
            <a:endParaRPr kern="0">
              <a:solidFill>
                <a:srgbClr val="2C337F"/>
              </a:solidFill>
              <a:latin typeface="Roboto Mono"/>
              <a:ea typeface="Roboto Mono"/>
              <a:cs typeface="Roboto Mono"/>
              <a:sym typeface="Roboto Mono"/>
            </a:endParaRPr>
          </a:p>
          <a:p>
            <a:pPr algn="r" defTabSz="1219170">
              <a:buClr>
                <a:srgbClr val="000000"/>
              </a:buClr>
            </a:pPr>
            <a:r>
              <a:rPr lang="en" sz="1933" b="1" kern="0">
                <a:solidFill>
                  <a:srgbClr val="EE2524"/>
                </a:solidFill>
                <a:latin typeface="Roboto Mono"/>
                <a:ea typeface="Roboto Mono"/>
                <a:cs typeface="Roboto Mono"/>
                <a:sym typeface="Roboto Mono"/>
              </a:rPr>
              <a:t>CASH BENEFITS: </a:t>
            </a:r>
            <a:endParaRPr sz="1933" b="1" kern="0">
              <a:solidFill>
                <a:srgbClr val="EE2524"/>
              </a:solidFill>
              <a:latin typeface="Roboto Mono"/>
              <a:ea typeface="Roboto Mono"/>
              <a:cs typeface="Roboto Mono"/>
              <a:sym typeface="Roboto Mono"/>
            </a:endParaRPr>
          </a:p>
          <a:p>
            <a:pPr algn="r" defTabSz="1219170">
              <a:buClr>
                <a:srgbClr val="000000"/>
              </a:buClr>
            </a:pPr>
            <a:r>
              <a:rPr lang="en" kern="0">
                <a:solidFill>
                  <a:srgbClr val="2C337F"/>
                </a:solidFill>
                <a:latin typeface="Roboto Mono"/>
                <a:ea typeface="Roboto Mono"/>
                <a:cs typeface="Roboto Mono"/>
                <a:sym typeface="Roboto Mono"/>
              </a:rPr>
              <a:t>Cash benefits based on work or earnings, including Social Security,retirement, pensions, veterans benefits</a:t>
            </a:r>
            <a:endParaRPr kern="0">
              <a:solidFill>
                <a:srgbClr val="2C337F"/>
              </a:solidFill>
              <a:latin typeface="Roboto Mono"/>
              <a:ea typeface="Roboto Mono"/>
              <a:cs typeface="Roboto Mono"/>
              <a:sym typeface="Roboto Mono"/>
            </a:endParaRPr>
          </a:p>
          <a:p>
            <a:pPr algn="r" defTabSz="1219170">
              <a:buClr>
                <a:srgbClr val="000000"/>
              </a:buClr>
            </a:pPr>
            <a:endParaRPr kern="0">
              <a:solidFill>
                <a:srgbClr val="2C337F"/>
              </a:solidFill>
              <a:latin typeface="Roboto Mono"/>
              <a:ea typeface="Roboto Mono"/>
              <a:cs typeface="Roboto Mono"/>
              <a:sym typeface="Roboto Mono"/>
            </a:endParaRPr>
          </a:p>
          <a:p>
            <a:pPr algn="r" defTabSz="1219170">
              <a:buClr>
                <a:srgbClr val="000000"/>
              </a:buClr>
            </a:pPr>
            <a:endParaRPr kern="0">
              <a:solidFill>
                <a:srgbClr val="2C337F"/>
              </a:solidFill>
              <a:latin typeface="Roboto Mono"/>
              <a:ea typeface="Roboto Mono"/>
              <a:cs typeface="Roboto Mono"/>
              <a:sym typeface="Roboto Mono"/>
            </a:endParaRPr>
          </a:p>
          <a:p>
            <a:pPr algn="r" defTabSz="1219170">
              <a:buClr>
                <a:srgbClr val="000000"/>
              </a:buClr>
            </a:pPr>
            <a:endParaRPr kern="0">
              <a:solidFill>
                <a:srgbClr val="2C337F"/>
              </a:solidFill>
              <a:latin typeface="Roboto Mono"/>
              <a:ea typeface="Roboto Mono"/>
              <a:cs typeface="Roboto Mono"/>
              <a:sym typeface="Roboto Mono"/>
            </a:endParaRPr>
          </a:p>
        </p:txBody>
      </p:sp>
    </p:spTree>
    <p:extLst>
      <p:ext uri="{BB962C8B-B14F-4D97-AF65-F5344CB8AC3E}">
        <p14:creationId xmlns:p14="http://schemas.microsoft.com/office/powerpoint/2010/main" val="3253665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18" name="Google Shape;118;p21"/>
          <p:cNvSpPr txBox="1">
            <a:spLocks noGrp="1"/>
          </p:cNvSpPr>
          <p:nvPr>
            <p:ph type="title"/>
          </p:nvPr>
        </p:nvSpPr>
        <p:spPr>
          <a:xfrm>
            <a:off x="415600" y="103933"/>
            <a:ext cx="11360800" cy="964400"/>
          </a:xfrm>
          <a:prstGeom prst="rect">
            <a:avLst/>
          </a:prstGeom>
        </p:spPr>
        <p:txBody>
          <a:bodyPr spcFirstLastPara="1" wrap="square" lIns="121900" tIns="121900" rIns="121900" bIns="121900" anchor="t" anchorCtr="0">
            <a:noAutofit/>
          </a:bodyPr>
          <a:lstStyle/>
          <a:p>
            <a:pPr algn="ctr">
              <a:buSzPts val="990"/>
            </a:pPr>
            <a:r>
              <a:rPr lang="en" sz="5493">
                <a:solidFill>
                  <a:srgbClr val="2C337F"/>
                </a:solidFill>
                <a:latin typeface="Bebas Neue"/>
                <a:ea typeface="Bebas Neue"/>
                <a:cs typeface="Bebas Neue"/>
                <a:sym typeface="Bebas Neue"/>
              </a:rPr>
              <a:t>Key Points</a:t>
            </a:r>
            <a:endParaRPr sz="5493">
              <a:solidFill>
                <a:srgbClr val="2C337F"/>
              </a:solidFill>
              <a:latin typeface="Bebas Neue"/>
              <a:ea typeface="Bebas Neue"/>
              <a:cs typeface="Bebas Neue"/>
              <a:sym typeface="Bebas Neue"/>
            </a:endParaRPr>
          </a:p>
        </p:txBody>
      </p:sp>
      <p:sp>
        <p:nvSpPr>
          <p:cNvPr id="119" name="Google Shape;119;p21"/>
          <p:cNvSpPr txBox="1">
            <a:spLocks noGrp="1"/>
          </p:cNvSpPr>
          <p:nvPr>
            <p:ph type="body" idx="1"/>
          </p:nvPr>
        </p:nvSpPr>
        <p:spPr>
          <a:xfrm>
            <a:off x="415600" y="1500567"/>
            <a:ext cx="11360800" cy="4644000"/>
          </a:xfrm>
          <a:prstGeom prst="rect">
            <a:avLst/>
          </a:prstGeom>
        </p:spPr>
        <p:txBody>
          <a:bodyPr spcFirstLastPara="1" wrap="square" lIns="121900" tIns="121900" rIns="121900" bIns="121900" anchor="t" anchorCtr="0">
            <a:normAutofit/>
          </a:bodyPr>
          <a:lstStyle/>
          <a:p>
            <a:pPr indent="0">
              <a:buNone/>
            </a:pPr>
            <a:endParaRPr/>
          </a:p>
          <a:p>
            <a:pPr indent="0">
              <a:spcBef>
                <a:spcPts val="1600"/>
              </a:spcBef>
              <a:buNone/>
            </a:pPr>
            <a:endParaRPr/>
          </a:p>
          <a:p>
            <a:pPr indent="0">
              <a:spcBef>
                <a:spcPts val="1600"/>
              </a:spcBef>
              <a:buNone/>
            </a:pPr>
            <a:endParaRPr/>
          </a:p>
          <a:p>
            <a:pPr indent="0">
              <a:spcBef>
                <a:spcPts val="1600"/>
              </a:spcBef>
              <a:buNone/>
            </a:pPr>
            <a:endParaRPr/>
          </a:p>
          <a:p>
            <a:pPr marL="0" indent="0">
              <a:spcBef>
                <a:spcPts val="1600"/>
              </a:spcBef>
              <a:spcAft>
                <a:spcPts val="1600"/>
              </a:spcAft>
              <a:buNone/>
            </a:pPr>
            <a:endParaRPr/>
          </a:p>
        </p:txBody>
      </p:sp>
      <p:sp>
        <p:nvSpPr>
          <p:cNvPr id="120" name="Google Shape;120;p21"/>
          <p:cNvSpPr/>
          <p:nvPr/>
        </p:nvSpPr>
        <p:spPr>
          <a:xfrm>
            <a:off x="578600" y="1190784"/>
            <a:ext cx="2999600" cy="2235200"/>
          </a:xfrm>
          <a:prstGeom prst="roundRect">
            <a:avLst>
              <a:gd name="adj" fmla="val 16667"/>
            </a:avLst>
          </a:prstGeom>
          <a:solidFill>
            <a:srgbClr val="2C337F"/>
          </a:solidFill>
          <a:ln w="9525" cap="flat" cmpd="sng">
            <a:solidFill>
              <a:srgbClr val="2C337F"/>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400" kern="0" dirty="0">
                <a:solidFill>
                  <a:srgbClr val="FFFFFF"/>
                </a:solidFill>
                <a:latin typeface="Roboto Mono"/>
                <a:ea typeface="Roboto Mono"/>
                <a:cs typeface="Roboto Mono"/>
                <a:sym typeface="Roboto Mono"/>
              </a:rPr>
              <a:t>The Public Charge test only applies to some benefits and some immigration statuses. </a:t>
            </a:r>
            <a:endParaRPr sz="2400" kern="0" dirty="0">
              <a:solidFill>
                <a:srgbClr val="000000"/>
              </a:solidFill>
              <a:latin typeface="Roboto Mono"/>
              <a:ea typeface="Roboto Mono"/>
              <a:cs typeface="Roboto Mono"/>
              <a:sym typeface="Roboto Mono"/>
            </a:endParaRPr>
          </a:p>
        </p:txBody>
      </p:sp>
      <p:sp>
        <p:nvSpPr>
          <p:cNvPr id="121" name="Google Shape;121;p21"/>
          <p:cNvSpPr/>
          <p:nvPr/>
        </p:nvSpPr>
        <p:spPr>
          <a:xfrm>
            <a:off x="5916600" y="3546951"/>
            <a:ext cx="5696800" cy="2282800"/>
          </a:xfrm>
          <a:prstGeom prst="roundRect">
            <a:avLst>
              <a:gd name="adj" fmla="val 16667"/>
            </a:avLst>
          </a:prstGeom>
          <a:solidFill>
            <a:srgbClr val="2C337F"/>
          </a:solidFill>
          <a:ln w="9525" cap="flat" cmpd="sng">
            <a:solidFill>
              <a:srgbClr val="2C337F"/>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spcAft>
                <a:spcPts val="1600"/>
              </a:spcAft>
              <a:buClr>
                <a:srgbClr val="000000"/>
              </a:buClr>
            </a:pPr>
            <a:r>
              <a:rPr lang="en" sz="2400" kern="0" dirty="0">
                <a:solidFill>
                  <a:srgbClr val="FFFFFF"/>
                </a:solidFill>
                <a:latin typeface="Roboto Mono Medium"/>
                <a:ea typeface="Roboto Mono Medium"/>
                <a:cs typeface="Roboto Mono Medium"/>
                <a:sym typeface="Roboto Mono Medium"/>
              </a:rPr>
              <a:t>A family members’ use of public benefits does not count in your own immigration application. </a:t>
            </a:r>
            <a:endParaRPr sz="2400" kern="0" dirty="0">
              <a:solidFill>
                <a:srgbClr val="FFFFFF"/>
              </a:solidFill>
              <a:latin typeface="Roboto Mono Medium"/>
              <a:ea typeface="Roboto Mono Medium"/>
              <a:cs typeface="Roboto Mono Medium"/>
              <a:sym typeface="Roboto Mono Medium"/>
            </a:endParaRPr>
          </a:p>
        </p:txBody>
      </p:sp>
      <p:sp>
        <p:nvSpPr>
          <p:cNvPr id="122" name="Google Shape;122;p21"/>
          <p:cNvSpPr/>
          <p:nvPr/>
        </p:nvSpPr>
        <p:spPr>
          <a:xfrm>
            <a:off x="3797800" y="1232884"/>
            <a:ext cx="3667200" cy="2189200"/>
          </a:xfrm>
          <a:prstGeom prst="roundRect">
            <a:avLst>
              <a:gd name="adj" fmla="val 16667"/>
            </a:avLst>
          </a:pr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400" kern="0" dirty="0">
                <a:solidFill>
                  <a:srgbClr val="FFFFFF"/>
                </a:solidFill>
                <a:latin typeface="Roboto Mono Medium"/>
                <a:ea typeface="Roboto Mono Medium"/>
                <a:cs typeface="Roboto Mono Medium"/>
                <a:sym typeface="Roboto Mono Medium"/>
              </a:rPr>
              <a:t>COVID-19 tests, treatment, or vaccines do not count as public charge. </a:t>
            </a:r>
            <a:endParaRPr sz="2400" b="1" kern="0" dirty="0">
              <a:solidFill>
                <a:srgbClr val="FFFFFF"/>
              </a:solidFill>
              <a:latin typeface="Arial"/>
              <a:cs typeface="Arial"/>
              <a:sym typeface="Arial"/>
            </a:endParaRPr>
          </a:p>
        </p:txBody>
      </p:sp>
      <p:sp>
        <p:nvSpPr>
          <p:cNvPr id="123" name="Google Shape;123;p21"/>
          <p:cNvSpPr/>
          <p:nvPr/>
        </p:nvSpPr>
        <p:spPr>
          <a:xfrm>
            <a:off x="578600" y="3640384"/>
            <a:ext cx="5142800" cy="2189200"/>
          </a:xfrm>
          <a:prstGeom prst="roundRect">
            <a:avLst>
              <a:gd name="adj" fmla="val 16667"/>
            </a:avLst>
          </a:pr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spcBef>
                <a:spcPts val="800"/>
              </a:spcBef>
              <a:spcAft>
                <a:spcPts val="1600"/>
              </a:spcAft>
              <a:buClr>
                <a:srgbClr val="000000"/>
              </a:buClr>
            </a:pPr>
            <a:r>
              <a:rPr lang="en" sz="2400" kern="0" dirty="0">
                <a:solidFill>
                  <a:srgbClr val="FFFFFF"/>
                </a:solidFill>
                <a:latin typeface="Roboto Mono Medium"/>
                <a:ea typeface="Roboto Mono Medium"/>
                <a:cs typeface="Roboto Mono Medium"/>
                <a:sym typeface="Roboto Mono Medium"/>
              </a:rPr>
              <a:t>Use of health, food, or housing programs do not count in a public charge test. </a:t>
            </a:r>
            <a:endParaRPr sz="2400" kern="0" dirty="0">
              <a:solidFill>
                <a:srgbClr val="FFFFFF"/>
              </a:solidFill>
              <a:latin typeface="Roboto Mono Medium"/>
              <a:ea typeface="Roboto Mono Medium"/>
              <a:cs typeface="Roboto Mono Medium"/>
              <a:sym typeface="Roboto Mono Medium"/>
            </a:endParaRPr>
          </a:p>
        </p:txBody>
      </p:sp>
      <p:sp>
        <p:nvSpPr>
          <p:cNvPr id="124" name="Google Shape;124;p21"/>
          <p:cNvSpPr/>
          <p:nvPr/>
        </p:nvSpPr>
        <p:spPr>
          <a:xfrm>
            <a:off x="7684600" y="1190784"/>
            <a:ext cx="3928800" cy="2189200"/>
          </a:xfrm>
          <a:prstGeom prst="roundRect">
            <a:avLst>
              <a:gd name="adj" fmla="val 16667"/>
            </a:avLst>
          </a:prstGeom>
          <a:solidFill>
            <a:srgbClr val="2C337F"/>
          </a:solidFill>
          <a:ln w="9525" cap="flat" cmpd="sng">
            <a:solidFill>
              <a:srgbClr val="2C337F"/>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spcBef>
                <a:spcPts val="1333"/>
              </a:spcBef>
              <a:spcAft>
                <a:spcPts val="1600"/>
              </a:spcAft>
              <a:buClr>
                <a:srgbClr val="000000"/>
              </a:buClr>
            </a:pPr>
            <a:r>
              <a:rPr lang="en" sz="2400" kern="0" dirty="0">
                <a:solidFill>
                  <a:srgbClr val="FFFFFF"/>
                </a:solidFill>
                <a:latin typeface="Roboto Mono Medium"/>
                <a:ea typeface="Roboto Mono Medium"/>
                <a:cs typeface="Roboto Mono Medium"/>
                <a:sym typeface="Roboto Mono Medium"/>
              </a:rPr>
              <a:t>Using public benefits alone does not make someone a public charge. </a:t>
            </a:r>
            <a:endParaRPr sz="2400" kern="0" dirty="0">
              <a:solidFill>
                <a:srgbClr val="FFFFFF"/>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17383629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3">
            <a:hlinkClick r:id="rId3"/>
          </p:cNvPr>
          <p:cNvPicPr preferRelativeResize="0"/>
          <p:nvPr/>
        </p:nvPicPr>
        <p:blipFill>
          <a:blip r:embed="rId4">
            <a:alphaModFix/>
          </a:blip>
          <a:stretch>
            <a:fillRect/>
          </a:stretch>
        </p:blipFill>
        <p:spPr>
          <a:xfrm>
            <a:off x="750608" y="470570"/>
            <a:ext cx="3800367" cy="2961021"/>
          </a:xfrm>
          <a:prstGeom prst="rect">
            <a:avLst/>
          </a:prstGeom>
          <a:noFill/>
          <a:ln>
            <a:noFill/>
          </a:ln>
        </p:spPr>
      </p:pic>
      <p:pic>
        <p:nvPicPr>
          <p:cNvPr id="217" name="Google Shape;217;p33"/>
          <p:cNvPicPr preferRelativeResize="0"/>
          <p:nvPr/>
        </p:nvPicPr>
        <p:blipFill>
          <a:blip r:embed="rId5">
            <a:alphaModFix/>
          </a:blip>
          <a:stretch>
            <a:fillRect/>
          </a:stretch>
        </p:blipFill>
        <p:spPr>
          <a:xfrm>
            <a:off x="6561826" y="168244"/>
            <a:ext cx="5370414" cy="3805658"/>
          </a:xfrm>
          <a:prstGeom prst="rect">
            <a:avLst/>
          </a:prstGeom>
          <a:noFill/>
          <a:ln>
            <a:noFill/>
          </a:ln>
        </p:spPr>
      </p:pic>
      <p:sp>
        <p:nvSpPr>
          <p:cNvPr id="218" name="Google Shape;218;p33"/>
          <p:cNvSpPr txBox="1"/>
          <p:nvPr/>
        </p:nvSpPr>
        <p:spPr>
          <a:xfrm>
            <a:off x="259760" y="3452089"/>
            <a:ext cx="3639627"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000000"/>
                </a:solidFill>
                <a:effectLst/>
                <a:uLnTx/>
                <a:uFillTx/>
                <a:latin typeface="Arial"/>
                <a:ea typeface="+mn-ea"/>
                <a:cs typeface="Arial"/>
                <a:sym typeface="Arial"/>
              </a:rPr>
              <a:t>For </a:t>
            </a:r>
            <a:r>
              <a:rPr kumimoji="0" lang="en" sz="2400" b="0" i="0" u="sng" strike="noStrike" kern="0" cap="none" spc="0" normalizeH="0" baseline="0" noProof="0" dirty="0">
                <a:ln>
                  <a:noFill/>
                </a:ln>
                <a:solidFill>
                  <a:srgbClr val="0097A7"/>
                </a:solidFill>
                <a:effectLst/>
                <a:uLnTx/>
                <a:uFillTx/>
                <a:latin typeface="Arial"/>
                <a:ea typeface="+mn-ea"/>
                <a:cs typeface="Arial"/>
                <a:sym typeface="Arial"/>
                <a:hlinkClick r:id="rId6"/>
              </a:rPr>
              <a:t>families</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000000"/>
                </a:solidFill>
                <a:effectLst/>
                <a:uLnTx/>
                <a:uFillTx/>
                <a:latin typeface="Arial"/>
                <a:ea typeface="+mn-ea"/>
                <a:cs typeface="Arial"/>
                <a:sym typeface="Arial"/>
              </a:rPr>
              <a:t>For </a:t>
            </a:r>
            <a:r>
              <a:rPr kumimoji="0" lang="en" sz="2400" b="0" i="0" u="sng" strike="noStrike" kern="0" cap="none" spc="0" normalizeH="0" baseline="0" noProof="0" dirty="0">
                <a:ln>
                  <a:noFill/>
                </a:ln>
                <a:solidFill>
                  <a:srgbClr val="0097A7"/>
                </a:solidFill>
                <a:effectLst/>
                <a:uLnTx/>
                <a:uFillTx/>
                <a:latin typeface="Arial"/>
                <a:ea typeface="+mn-ea"/>
                <a:cs typeface="Arial"/>
                <a:sym typeface="Arial"/>
                <a:hlinkClick r:id="rId7"/>
              </a:rPr>
              <a:t>advocates</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dirty="0">
                <a:ln>
                  <a:noFill/>
                </a:ln>
                <a:solidFill>
                  <a:srgbClr val="000000"/>
                </a:solidFill>
                <a:effectLst/>
                <a:uLnTx/>
                <a:uFillTx/>
                <a:latin typeface="Arial"/>
                <a:ea typeface="+mn-ea"/>
                <a:cs typeface="Arial"/>
                <a:sym typeface="Arial"/>
              </a:rPr>
              <a:t>For </a:t>
            </a:r>
            <a:r>
              <a:rPr kumimoji="0" lang="en" sz="2400" b="0" i="0" u="sng" strike="noStrike" kern="0" cap="none" spc="0" normalizeH="0" baseline="0" noProof="0" dirty="0">
                <a:ln>
                  <a:noFill/>
                </a:ln>
                <a:solidFill>
                  <a:srgbClr val="0097A7"/>
                </a:solidFill>
                <a:effectLst/>
                <a:uLnTx/>
                <a:uFillTx/>
                <a:latin typeface="Arial"/>
                <a:ea typeface="+mn-ea"/>
                <a:cs typeface="Arial"/>
                <a:sym typeface="Arial"/>
                <a:hlinkClick r:id="rId8"/>
              </a:rPr>
              <a:t>enrollment assisters</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FA300242-8D8E-5F1B-0CB6-DB35BAC138EE}"/>
              </a:ext>
            </a:extLst>
          </p:cNvPr>
          <p:cNvPicPr>
            <a:picLocks noChangeAspect="1"/>
          </p:cNvPicPr>
          <p:nvPr/>
        </p:nvPicPr>
        <p:blipFill>
          <a:blip r:embed="rId9"/>
          <a:stretch>
            <a:fillRect/>
          </a:stretch>
        </p:blipFill>
        <p:spPr>
          <a:xfrm>
            <a:off x="7344916" y="4129177"/>
            <a:ext cx="3804234" cy="4755292"/>
          </a:xfrm>
          <a:prstGeom prst="rect">
            <a:avLst/>
          </a:prstGeom>
        </p:spPr>
      </p:pic>
      <p:pic>
        <p:nvPicPr>
          <p:cNvPr id="2" name="Picture 1">
            <a:extLst>
              <a:ext uri="{FF2B5EF4-FFF2-40B4-BE49-F238E27FC236}">
                <a16:creationId xmlns:a16="http://schemas.microsoft.com/office/drawing/2014/main" id="{2685DA57-B300-6589-F144-50E120911268}"/>
              </a:ext>
            </a:extLst>
          </p:cNvPr>
          <p:cNvPicPr>
            <a:picLocks noChangeAspect="1"/>
          </p:cNvPicPr>
          <p:nvPr/>
        </p:nvPicPr>
        <p:blipFill>
          <a:blip r:embed="rId10"/>
          <a:stretch>
            <a:fillRect/>
          </a:stretch>
        </p:blipFill>
        <p:spPr>
          <a:xfrm>
            <a:off x="4001400" y="3009661"/>
            <a:ext cx="3639627" cy="4852837"/>
          </a:xfrm>
          <a:prstGeom prst="rect">
            <a:avLst/>
          </a:prstGeom>
        </p:spPr>
      </p:pic>
      <p:sp>
        <p:nvSpPr>
          <p:cNvPr id="6" name="TextBox 5">
            <a:extLst>
              <a:ext uri="{FF2B5EF4-FFF2-40B4-BE49-F238E27FC236}">
                <a16:creationId xmlns:a16="http://schemas.microsoft.com/office/drawing/2014/main" id="{67CB9606-15D5-92DB-ED88-5C4EFAB15816}"/>
              </a:ext>
            </a:extLst>
          </p:cNvPr>
          <p:cNvSpPr txBox="1"/>
          <p:nvPr/>
        </p:nvSpPr>
        <p:spPr>
          <a:xfrm>
            <a:off x="259760" y="4985244"/>
            <a:ext cx="3192176" cy="1631216"/>
          </a:xfrm>
          <a:prstGeom prst="rect">
            <a:avLst/>
          </a:prstGeom>
          <a:noFill/>
        </p:spPr>
        <p:txBody>
          <a:bodyPr wrap="square">
            <a:spAutoFit/>
          </a:bodyPr>
          <a:lstStyle/>
          <a:p>
            <a:pPr marL="0" marR="0" algn="ctr" rtl="0" fontAlgn="base">
              <a:spcAft>
                <a:spcPts val="0"/>
              </a:spcAft>
            </a:pPr>
            <a:r>
              <a:rPr lang="en-US" b="0" i="0" u="none" strike="noStrike" dirty="0">
                <a:solidFill>
                  <a:srgbClr val="F9F9F9"/>
                </a:solidFill>
                <a:effectLst/>
                <a:latin typeface="Trebuchet MS" panose="020B0603020202020204" pitchFamily="34" charset="0"/>
              </a:rPr>
              <a:t>¿</a:t>
            </a:r>
            <a:r>
              <a:rPr lang="en-US" b="0" i="0" u="none" strike="noStrike" dirty="0" err="1">
                <a:effectLst/>
                <a:latin typeface="Trebuchet MS" panose="020B0603020202020204" pitchFamily="34" charset="0"/>
              </a:rPr>
              <a:t>Quieren</a:t>
            </a:r>
            <a:r>
              <a:rPr lang="en-US" b="0" i="0" u="none" strike="noStrike" dirty="0">
                <a:effectLst/>
                <a:latin typeface="Trebuchet MS" panose="020B0603020202020204" pitchFamily="34" charset="0"/>
              </a:rPr>
              <a:t> </a:t>
            </a:r>
            <a:r>
              <a:rPr lang="en-US" b="0" i="0" u="none" strike="noStrike" dirty="0" err="1">
                <a:effectLst/>
                <a:latin typeface="Trebuchet MS" panose="020B0603020202020204" pitchFamily="34" charset="0"/>
              </a:rPr>
              <a:t>mantenerse</a:t>
            </a:r>
            <a:r>
              <a:rPr lang="en-US" b="0" i="0" u="none" strike="noStrike" dirty="0">
                <a:effectLst/>
                <a:latin typeface="Trebuchet MS" panose="020B0603020202020204" pitchFamily="34" charset="0"/>
              </a:rPr>
              <a:t> </a:t>
            </a:r>
            <a:r>
              <a:rPr lang="en-US" b="0" i="0" u="none" strike="noStrike" dirty="0" err="1">
                <a:effectLst/>
                <a:latin typeface="Trebuchet MS" panose="020B0603020202020204" pitchFamily="34" charset="0"/>
              </a:rPr>
              <a:t>actualizados</a:t>
            </a:r>
            <a:r>
              <a:rPr lang="en-US" b="0" i="0" u="none" strike="noStrike" dirty="0">
                <a:effectLst/>
                <a:latin typeface="Trebuchet MS" panose="020B0603020202020204" pitchFamily="34" charset="0"/>
              </a:rPr>
              <a:t>? </a:t>
            </a:r>
            <a:r>
              <a:rPr lang="en-US" b="0" i="0" u="none" strike="noStrike" dirty="0">
                <a:solidFill>
                  <a:srgbClr val="F9F9F9"/>
                </a:solidFill>
                <a:effectLst/>
                <a:latin typeface="Trebuchet MS" panose="020B0603020202020204" pitchFamily="34" charset="0"/>
                <a:hlinkClick r:id="rId11"/>
              </a:rPr>
              <a:t>¡</a:t>
            </a:r>
            <a:r>
              <a:rPr lang="en-US" b="0" i="0" u="none" strike="noStrike" dirty="0" err="1">
                <a:solidFill>
                  <a:srgbClr val="F9F9F9"/>
                </a:solidFill>
                <a:effectLst/>
                <a:latin typeface="Trebuchet MS" panose="020B0603020202020204" pitchFamily="34" charset="0"/>
                <a:hlinkClick r:id="rId11"/>
              </a:rPr>
              <a:t>Apúntense</a:t>
            </a:r>
            <a:r>
              <a:rPr lang="en-US" b="0" i="0" u="none" strike="noStrike" dirty="0">
                <a:solidFill>
                  <a:srgbClr val="F9F9F9"/>
                </a:solidFill>
                <a:effectLst/>
                <a:latin typeface="Trebuchet MS" panose="020B0603020202020204" pitchFamily="34" charset="0"/>
                <a:hlinkClick r:id="rId11"/>
              </a:rPr>
              <a:t> </a:t>
            </a:r>
            <a:r>
              <a:rPr lang="en-US" b="0" i="0" u="none" strike="noStrike" dirty="0" err="1">
                <a:solidFill>
                  <a:srgbClr val="F9F9F9"/>
                </a:solidFill>
                <a:effectLst/>
                <a:latin typeface="Trebuchet MS" panose="020B0603020202020204" pitchFamily="34" charset="0"/>
                <a:hlinkClick r:id="rId11"/>
              </a:rPr>
              <a:t>aquí</a:t>
            </a:r>
            <a:r>
              <a:rPr lang="en-US" b="0" i="0" u="none" strike="noStrike" dirty="0">
                <a:solidFill>
                  <a:srgbClr val="F9F9F9"/>
                </a:solidFill>
                <a:effectLst/>
                <a:latin typeface="Trebuchet MS" panose="020B0603020202020204" pitchFamily="34" charset="0"/>
                <a:hlinkClick r:id="rId11"/>
              </a:rPr>
              <a:t>!</a:t>
            </a:r>
            <a:endParaRPr lang="en-US" b="0" i="0" u="none" strike="noStrike" dirty="0">
              <a:solidFill>
                <a:srgbClr val="F9F9F9"/>
              </a:solidFill>
              <a:effectLst/>
              <a:latin typeface="Trebuchet MS" panose="020B0603020202020204" pitchFamily="34" charset="0"/>
            </a:endParaRPr>
          </a:p>
          <a:p>
            <a:pPr marL="0" marR="0" algn="ctr" rtl="0" fontAlgn="base">
              <a:spcBef>
                <a:spcPts val="1200"/>
              </a:spcBef>
            </a:pPr>
            <a:r>
              <a:rPr lang="en-US" b="0" i="0" u="none" strike="noStrike" dirty="0">
                <a:effectLst/>
                <a:latin typeface="Trebuchet MS" panose="020B0603020202020204" pitchFamily="34" charset="0"/>
              </a:rPr>
              <a:t>Want to stay updated</a:t>
            </a:r>
            <a:r>
              <a:rPr lang="en-US" b="0" i="0" u="none" strike="noStrike" dirty="0">
                <a:solidFill>
                  <a:srgbClr val="F9F9F9"/>
                </a:solidFill>
                <a:effectLst/>
                <a:latin typeface="Trebuchet MS" panose="020B0603020202020204" pitchFamily="34" charset="0"/>
              </a:rPr>
              <a:t>? </a:t>
            </a:r>
            <a:r>
              <a:rPr lang="en-US" b="0" i="0" u="none" strike="noStrike" dirty="0">
                <a:solidFill>
                  <a:srgbClr val="F9F9F9"/>
                </a:solidFill>
                <a:effectLst/>
                <a:latin typeface="Trebuchet MS" panose="020B0603020202020204" pitchFamily="34" charset="0"/>
                <a:hlinkClick r:id="rId11"/>
              </a:rPr>
              <a:t>Sign up here!</a:t>
            </a:r>
            <a:endParaRPr lang="en-US" b="0" i="0" u="none" strike="noStrike" dirty="0">
              <a:solidFill>
                <a:srgbClr val="F9F9F9"/>
              </a:solidFill>
              <a:effectLst/>
              <a:latin typeface="Trebuchet MS" panose="020B0603020202020204" pitchFamily="34" charset="0"/>
            </a:endParaRPr>
          </a:p>
        </p:txBody>
      </p:sp>
    </p:spTree>
    <p:extLst>
      <p:ext uri="{BB962C8B-B14F-4D97-AF65-F5344CB8AC3E}">
        <p14:creationId xmlns:p14="http://schemas.microsoft.com/office/powerpoint/2010/main" val="27445673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4074100" y="5536233"/>
            <a:ext cx="8118000" cy="1322000"/>
          </a:xfrm>
          <a:prstGeom prst="rect">
            <a:avLst/>
          </a:prstGeom>
          <a:solidFill>
            <a:srgbClr val="2C3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5;p13"/>
          <p:cNvSpPr txBox="1">
            <a:spLocks noGrp="1"/>
          </p:cNvSpPr>
          <p:nvPr>
            <p:ph type="ctrTitle"/>
          </p:nvPr>
        </p:nvSpPr>
        <p:spPr>
          <a:xfrm>
            <a:off x="4825736" y="1530168"/>
            <a:ext cx="5101200" cy="2670400"/>
          </a:xfrm>
          <a:prstGeom prst="rect">
            <a:avLst/>
          </a:prstGeom>
        </p:spPr>
        <p:txBody>
          <a:bodyPr spcFirstLastPara="1" wrap="square" lIns="121900" tIns="121900" rIns="121900" bIns="121900" anchor="b" anchorCtr="0">
            <a:noAutofit/>
          </a:bodyPr>
          <a:lstStyle/>
          <a:p>
            <a:pPr algn="l">
              <a:buSzPts val="990"/>
            </a:pPr>
            <a:r>
              <a:rPr lang="en" sz="6693" dirty="0">
                <a:solidFill>
                  <a:srgbClr val="2C337F"/>
                </a:solidFill>
                <a:latin typeface="Bebas Neue"/>
                <a:ea typeface="Bebas Neue"/>
                <a:cs typeface="Bebas Neue"/>
                <a:sym typeface="Bebas Neue"/>
              </a:rPr>
              <a:t>The truth about Public Charge</a:t>
            </a:r>
            <a:endParaRPr sz="6693" dirty="0">
              <a:solidFill>
                <a:srgbClr val="2C337F"/>
              </a:solidFill>
              <a:latin typeface="Bebas Neue"/>
              <a:ea typeface="Bebas Neue"/>
              <a:cs typeface="Bebas Neue"/>
              <a:sym typeface="Bebas Neue"/>
            </a:endParaRPr>
          </a:p>
        </p:txBody>
      </p:sp>
      <p:pic>
        <p:nvPicPr>
          <p:cNvPr id="56" name="Google Shape;56;p13"/>
          <p:cNvPicPr preferRelativeResize="0"/>
          <p:nvPr/>
        </p:nvPicPr>
        <p:blipFill>
          <a:blip r:embed="rId3">
            <a:alphaModFix/>
          </a:blip>
          <a:stretch>
            <a:fillRect/>
          </a:stretch>
        </p:blipFill>
        <p:spPr>
          <a:xfrm>
            <a:off x="7381451" y="4334580"/>
            <a:ext cx="2117115" cy="748243"/>
          </a:xfrm>
          <a:prstGeom prst="rect">
            <a:avLst/>
          </a:prstGeom>
          <a:noFill/>
          <a:ln>
            <a:noFill/>
          </a:ln>
        </p:spPr>
      </p:pic>
      <p:pic>
        <p:nvPicPr>
          <p:cNvPr id="57" name="Google Shape;57;p13"/>
          <p:cNvPicPr preferRelativeResize="0"/>
          <p:nvPr/>
        </p:nvPicPr>
        <p:blipFill>
          <a:blip r:embed="rId4">
            <a:alphaModFix/>
          </a:blip>
          <a:stretch>
            <a:fillRect/>
          </a:stretch>
        </p:blipFill>
        <p:spPr>
          <a:xfrm>
            <a:off x="4836001" y="4427273"/>
            <a:ext cx="2117116" cy="562819"/>
          </a:xfrm>
          <a:prstGeom prst="rect">
            <a:avLst/>
          </a:prstGeom>
          <a:noFill/>
          <a:ln>
            <a:noFill/>
          </a:ln>
        </p:spPr>
      </p:pic>
      <p:pic>
        <p:nvPicPr>
          <p:cNvPr id="58" name="Google Shape;58;p13"/>
          <p:cNvPicPr preferRelativeResize="0"/>
          <p:nvPr/>
        </p:nvPicPr>
        <p:blipFill>
          <a:blip r:embed="rId5">
            <a:alphaModFix/>
          </a:blip>
          <a:stretch>
            <a:fillRect/>
          </a:stretch>
        </p:blipFill>
        <p:spPr>
          <a:xfrm>
            <a:off x="9926936" y="4462973"/>
            <a:ext cx="1628003" cy="491459"/>
          </a:xfrm>
          <a:prstGeom prst="rect">
            <a:avLst/>
          </a:prstGeom>
          <a:noFill/>
          <a:ln>
            <a:noFill/>
          </a:ln>
        </p:spPr>
      </p:pic>
      <p:pic>
        <p:nvPicPr>
          <p:cNvPr id="59" name="Google Shape;59;p13"/>
          <p:cNvPicPr preferRelativeResize="0"/>
          <p:nvPr/>
        </p:nvPicPr>
        <p:blipFill>
          <a:blip r:embed="rId6">
            <a:alphaModFix/>
          </a:blip>
          <a:stretch>
            <a:fillRect/>
          </a:stretch>
        </p:blipFill>
        <p:spPr>
          <a:xfrm>
            <a:off x="4488052" y="154451"/>
            <a:ext cx="2353403" cy="1259524"/>
          </a:xfrm>
          <a:prstGeom prst="rect">
            <a:avLst/>
          </a:prstGeom>
          <a:noFill/>
          <a:ln>
            <a:noFill/>
          </a:ln>
        </p:spPr>
      </p:pic>
      <p:pic>
        <p:nvPicPr>
          <p:cNvPr id="60" name="Google Shape;60;p13"/>
          <p:cNvPicPr preferRelativeResize="0"/>
          <p:nvPr/>
        </p:nvPicPr>
        <p:blipFill rotWithShape="1">
          <a:blip r:embed="rId7">
            <a:alphaModFix/>
          </a:blip>
          <a:srcRect l="3614" r="61659"/>
          <a:stretch/>
        </p:blipFill>
        <p:spPr>
          <a:xfrm>
            <a:off x="1" y="0"/>
            <a:ext cx="4233831" cy="6858000"/>
          </a:xfrm>
          <a:prstGeom prst="rect">
            <a:avLst/>
          </a:prstGeom>
          <a:noFill/>
          <a:ln>
            <a:noFill/>
          </a:ln>
        </p:spPr>
      </p:pic>
      <p:sp>
        <p:nvSpPr>
          <p:cNvPr id="61" name="Google Shape;61;p13"/>
          <p:cNvSpPr txBox="1"/>
          <p:nvPr/>
        </p:nvSpPr>
        <p:spPr>
          <a:xfrm>
            <a:off x="8618700" y="5684233"/>
            <a:ext cx="3265600" cy="1108083"/>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1467" kern="0">
                <a:solidFill>
                  <a:srgbClr val="FFFFFF"/>
                </a:solidFill>
                <a:latin typeface="Roboto Mono Medium"/>
                <a:ea typeface="Roboto Mono Medium"/>
                <a:cs typeface="Roboto Mono Medium"/>
                <a:sym typeface="Roboto Mono Medium"/>
              </a:rPr>
              <a:t>Karla Martinez</a:t>
            </a:r>
            <a:endParaRPr sz="1467" kern="0">
              <a:solidFill>
                <a:srgbClr val="FFFFFF"/>
              </a:solidFill>
              <a:latin typeface="Roboto Mono Medium"/>
              <a:ea typeface="Roboto Mono Medium"/>
              <a:cs typeface="Roboto Mono Medium"/>
              <a:sym typeface="Roboto Mono Medium"/>
            </a:endParaRPr>
          </a:p>
          <a:p>
            <a:pPr algn="r" defTabSz="1219170">
              <a:spcBef>
                <a:spcPts val="1600"/>
              </a:spcBef>
              <a:spcAft>
                <a:spcPts val="1600"/>
              </a:spcAft>
              <a:buClr>
                <a:srgbClr val="000000"/>
              </a:buClr>
            </a:pPr>
            <a:r>
              <a:rPr lang="en" sz="1467" u="sng" kern="0">
                <a:solidFill>
                  <a:srgbClr val="FFFFFF"/>
                </a:solidFill>
                <a:latin typeface="Roboto Mono Medium"/>
                <a:ea typeface="Roboto Mono Medium"/>
                <a:cs typeface="Roboto Mono Medium"/>
                <a:sym typeface="Roboto Mono Medium"/>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kmartinez@everytexan.org</a:t>
            </a:r>
            <a:r>
              <a:rPr lang="en" sz="1467" kern="0">
                <a:solidFill>
                  <a:srgbClr val="FFFFFF"/>
                </a:solidFill>
                <a:latin typeface="Roboto Mono Medium"/>
                <a:ea typeface="Roboto Mono Medium"/>
                <a:cs typeface="Roboto Mono Medium"/>
                <a:sym typeface="Roboto Mono Medium"/>
              </a:rPr>
              <a:t> </a:t>
            </a:r>
            <a:endParaRPr sz="1467" kern="0">
              <a:solidFill>
                <a:srgbClr val="FFFFFF"/>
              </a:solidFill>
              <a:latin typeface="Roboto Mono Medium"/>
              <a:ea typeface="Roboto Mono Medium"/>
              <a:cs typeface="Roboto Mono Medium"/>
              <a:sym typeface="Roboto Mono Medium"/>
            </a:endParaRPr>
          </a:p>
        </p:txBody>
      </p:sp>
      <p:pic>
        <p:nvPicPr>
          <p:cNvPr id="62" name="Google Shape;62;p13"/>
          <p:cNvPicPr preferRelativeResize="0"/>
          <p:nvPr/>
        </p:nvPicPr>
        <p:blipFill>
          <a:blip r:embed="rId9">
            <a:alphaModFix/>
          </a:blip>
          <a:stretch>
            <a:fillRect/>
          </a:stretch>
        </p:blipFill>
        <p:spPr>
          <a:xfrm>
            <a:off x="7629801" y="279385"/>
            <a:ext cx="4254500" cy="800100"/>
          </a:xfrm>
          <a:prstGeom prst="rect">
            <a:avLst/>
          </a:prstGeom>
          <a:noFill/>
          <a:ln>
            <a:noFill/>
          </a:ln>
        </p:spPr>
      </p:pic>
      <p:sp>
        <p:nvSpPr>
          <p:cNvPr id="2" name="Rectangle 1"/>
          <p:cNvSpPr/>
          <p:nvPr/>
        </p:nvSpPr>
        <p:spPr>
          <a:xfrm>
            <a:off x="6396086" y="5063107"/>
            <a:ext cx="3544560" cy="400110"/>
          </a:xfrm>
          <a:prstGeom prst="rect">
            <a:avLst/>
          </a:prstGeom>
        </p:spPr>
        <p:txBody>
          <a:bodyPr wrap="none">
            <a:spAutoFit/>
          </a:bodyPr>
          <a:lstStyle/>
          <a:p>
            <a:r>
              <a:rPr lang="en-US" sz="2000" b="1" dirty="0">
                <a:hlinkClick r:id="rId10"/>
              </a:rPr>
              <a:t>https://segurotexas.org/en</a:t>
            </a:r>
            <a:r>
              <a:rPr lang="en-US" sz="2000" b="1" dirty="0" smtClean="0">
                <a:hlinkClick r:id="rId10"/>
              </a:rPr>
              <a:t>/</a:t>
            </a:r>
            <a:r>
              <a:rPr lang="en-US" sz="2000" b="1" dirty="0" smtClean="0"/>
              <a:t> </a:t>
            </a:r>
            <a:endParaRPr lang="en-US" sz="2000" b="1" dirty="0"/>
          </a:p>
        </p:txBody>
      </p:sp>
    </p:spTree>
    <p:extLst>
      <p:ext uri="{BB962C8B-B14F-4D97-AF65-F5344CB8AC3E}">
        <p14:creationId xmlns:p14="http://schemas.microsoft.com/office/powerpoint/2010/main" val="875450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5"/>
          <p:cNvSpPr txBox="1">
            <a:spLocks noGrp="1"/>
          </p:cNvSpPr>
          <p:nvPr>
            <p:ph type="title"/>
          </p:nvPr>
        </p:nvSpPr>
        <p:spPr>
          <a:xfrm>
            <a:off x="341086" y="136525"/>
            <a:ext cx="11171382" cy="14984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000"/>
              <a:buFont typeface="Calibri"/>
              <a:buNone/>
            </a:pPr>
            <a:r>
              <a:rPr lang="en-US" sz="4000" dirty="0">
                <a:solidFill>
                  <a:srgbClr val="0070C0"/>
                </a:solidFill>
                <a:sym typeface="Calibri"/>
              </a:rPr>
              <a:t>Immigrant families can seek basic answers from Free or Low-Cost Immigration Legal Services groups</a:t>
            </a:r>
            <a:endParaRPr dirty="0"/>
          </a:p>
        </p:txBody>
      </p:sp>
      <p:sp>
        <p:nvSpPr>
          <p:cNvPr id="638" name="Google Shape;638;p15"/>
          <p:cNvSpPr txBox="1">
            <a:spLocks noGrp="1"/>
          </p:cNvSpPr>
          <p:nvPr>
            <p:ph type="body" idx="1"/>
          </p:nvPr>
        </p:nvSpPr>
        <p:spPr>
          <a:xfrm>
            <a:off x="260572" y="1570007"/>
            <a:ext cx="6232243" cy="48423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dirty="0"/>
              <a:t>Not possible for most community-based organizations, health/hunger/housing providers to try to be immigration experts!  Things we CAN tell families to help them:</a:t>
            </a:r>
            <a:endParaRPr dirty="0"/>
          </a:p>
          <a:p>
            <a:pPr marL="342900">
              <a:spcBef>
                <a:spcPts val="1200"/>
              </a:spcBef>
              <a:buClr>
                <a:schemeClr val="tx1"/>
              </a:buClr>
              <a:buSzPts val="2200"/>
            </a:pPr>
            <a:r>
              <a:rPr lang="en-US" sz="2200" dirty="0">
                <a:solidFill>
                  <a:srgbClr val="C00000"/>
                </a:solidFill>
              </a:rPr>
              <a:t>Not necessary to engage a private attorney immediately. </a:t>
            </a:r>
            <a:r>
              <a:rPr lang="en-US" sz="2200" dirty="0">
                <a:solidFill>
                  <a:srgbClr val="06080A"/>
                </a:solidFill>
              </a:rPr>
              <a:t>Important questions whether use of public benefits by your family will affect you at all-- can be answered </a:t>
            </a:r>
            <a:r>
              <a:rPr lang="en-US" sz="2200" b="1" dirty="0">
                <a:solidFill>
                  <a:srgbClr val="C00000"/>
                </a:solidFill>
              </a:rPr>
              <a:t>free or very low cost </a:t>
            </a:r>
            <a:r>
              <a:rPr lang="en-US" sz="2200" dirty="0">
                <a:solidFill>
                  <a:srgbClr val="06080A"/>
                </a:solidFill>
              </a:rPr>
              <a:t>by non-profit immigration legal services organizations.</a:t>
            </a:r>
            <a:endParaRPr lang="en-US" dirty="0"/>
          </a:p>
          <a:p>
            <a:pPr marL="342900">
              <a:spcBef>
                <a:spcPts val="1200"/>
              </a:spcBef>
              <a:buClr>
                <a:schemeClr val="tx1"/>
              </a:buClr>
              <a:buSzPts val="2200"/>
            </a:pPr>
            <a:r>
              <a:rPr lang="en-US" sz="2200" dirty="0">
                <a:solidFill>
                  <a:schemeClr val="tx1"/>
                </a:solidFill>
              </a:rPr>
              <a:t>Houston Immigration Legal Services Collaborative </a:t>
            </a:r>
          </a:p>
          <a:p>
            <a:pPr marL="742950" lvl="1" indent="-285750">
              <a:spcBef>
                <a:spcPts val="1800"/>
              </a:spcBef>
              <a:buClr>
                <a:schemeClr val="tx1"/>
              </a:buClr>
              <a:buSzPct val="100000"/>
            </a:pPr>
            <a:r>
              <a:rPr lang="en-US" sz="1800" dirty="0">
                <a:solidFill>
                  <a:srgbClr val="0560BF"/>
                </a:solidFill>
                <a:latin typeface="Calibri" charset="0"/>
              </a:rPr>
              <a:t>Hotline: 1-833-468 4664</a:t>
            </a:r>
          </a:p>
          <a:p>
            <a:pPr marL="742950" lvl="1" indent="-285750">
              <a:spcBef>
                <a:spcPts val="1800"/>
              </a:spcBef>
              <a:buClr>
                <a:schemeClr val="tx1"/>
              </a:buClr>
              <a:buSzPct val="100000"/>
            </a:pPr>
            <a:r>
              <a:rPr lang="en-US" sz="1800" dirty="0">
                <a:solidFill>
                  <a:srgbClr val="0560BF"/>
                </a:solidFill>
                <a:latin typeface="Calibri" charset="0"/>
              </a:rPr>
              <a:t>Website: </a:t>
            </a:r>
            <a:r>
              <a:rPr lang="en-US" sz="1800" dirty="0">
                <a:solidFill>
                  <a:srgbClr val="0560BF"/>
                </a:solidFill>
                <a:latin typeface="Calibri" charset="0"/>
                <a:hlinkClick r:id="rId3"/>
              </a:rPr>
              <a:t>https://www.houstonimmigration.org/hotline/</a:t>
            </a:r>
            <a:r>
              <a:rPr lang="en-US" sz="1800" dirty="0">
                <a:solidFill>
                  <a:srgbClr val="0560BF"/>
                </a:solidFill>
                <a:latin typeface="Calibri" charset="0"/>
              </a:rPr>
              <a:t> </a:t>
            </a:r>
          </a:p>
          <a:p>
            <a:pPr marL="685800" lvl="1" indent="-114300" algn="l" rtl="0">
              <a:lnSpc>
                <a:spcPct val="90000"/>
              </a:lnSpc>
              <a:spcBef>
                <a:spcPts val="0"/>
              </a:spcBef>
              <a:spcAft>
                <a:spcPts val="0"/>
              </a:spcAft>
              <a:buClr>
                <a:schemeClr val="dk1"/>
              </a:buClr>
              <a:buSzPts val="1800"/>
              <a:buNone/>
            </a:pPr>
            <a:endParaRPr sz="1800" b="1" dirty="0">
              <a:solidFill>
                <a:srgbClr val="C00000"/>
              </a:solidFill>
            </a:endParaRPr>
          </a:p>
        </p:txBody>
      </p:sp>
      <p:sp>
        <p:nvSpPr>
          <p:cNvPr id="639" name="Google Shape;639;p15"/>
          <p:cNvSpPr txBox="1">
            <a:spLocks noGrp="1"/>
          </p:cNvSpPr>
          <p:nvPr>
            <p:ph type="sldNum" idx="12"/>
          </p:nvPr>
        </p:nvSpPr>
        <p:spPr>
          <a:xfrm>
            <a:off x="8617527"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
                <a:srgbClr val="888888"/>
              </a:buClr>
              <a:buSzPts val="1100"/>
              <a:buFont typeface="Calibri"/>
              <a:buNone/>
              <a:tabLst/>
              <a:defRPr/>
            </a:pPr>
            <a:fld id="{00000000-1234-1234-1234-123412341234}" type="slidenum">
              <a:rPr kumimoji="0" lang="en-US" sz="11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
                  <a:srgbClr val="888888"/>
                </a:buClr>
                <a:buSzPts val="1100"/>
                <a:buFont typeface="Calibri"/>
                <a:buNone/>
                <a:tabLst/>
                <a:defRPr/>
              </a:pPr>
              <a:t>59</a:t>
            </a:fld>
            <a:endParaRPr kumimoji="0" sz="1100" b="0" i="0" u="none" strike="noStrike" kern="1200" cap="none" spc="0" normalizeH="0" baseline="0" noProof="0" dirty="0">
              <a:ln>
                <a:noFill/>
              </a:ln>
              <a:solidFill>
                <a:srgbClr val="888888"/>
              </a:solidFill>
              <a:effectLst/>
              <a:uLnTx/>
              <a:uFillTx/>
              <a:latin typeface="Calibri"/>
              <a:cs typeface="Calibri"/>
              <a:sym typeface="Calibri"/>
            </a:endParaRPr>
          </a:p>
        </p:txBody>
      </p:sp>
      <p:pic>
        <p:nvPicPr>
          <p:cNvPr id="4" name="Picture 3">
            <a:extLst>
              <a:ext uri="{FF2B5EF4-FFF2-40B4-BE49-F238E27FC236}">
                <a16:creationId xmlns:a16="http://schemas.microsoft.com/office/drawing/2014/main" id="{204BEF23-0B4F-F0AE-F0BB-9DD8848D902D}"/>
              </a:ext>
            </a:extLst>
          </p:cNvPr>
          <p:cNvPicPr>
            <a:picLocks noChangeAspect="1"/>
          </p:cNvPicPr>
          <p:nvPr/>
        </p:nvPicPr>
        <p:blipFill>
          <a:blip r:embed="rId4"/>
          <a:stretch>
            <a:fillRect/>
          </a:stretch>
        </p:blipFill>
        <p:spPr>
          <a:xfrm>
            <a:off x="6492815" y="1642385"/>
            <a:ext cx="5339257" cy="4029728"/>
          </a:xfrm>
          <a:prstGeom prst="rect">
            <a:avLst/>
          </a:prstGeom>
        </p:spPr>
      </p:pic>
    </p:spTree>
    <p:extLst>
      <p:ext uri="{BB962C8B-B14F-4D97-AF65-F5344CB8AC3E}">
        <p14:creationId xmlns:p14="http://schemas.microsoft.com/office/powerpoint/2010/main" val="3253800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E27B79-BD39-42CC-B0A3-09C2ECE82FB5}" type="slidenum">
              <a:rPr lang="en-US" smtClean="0">
                <a:solidFill>
                  <a:prstClr val="black">
                    <a:tint val="75000"/>
                  </a:prstClr>
                </a:solidFill>
              </a:rPr>
              <a:pPr/>
              <a:t>6</a:t>
            </a:fld>
            <a:endParaRPr lang="en-US">
              <a:solidFill>
                <a:prstClr val="black">
                  <a:tint val="75000"/>
                </a:prstClr>
              </a:solidFill>
            </a:endParaRPr>
          </a:p>
        </p:txBody>
      </p:sp>
      <p:sp>
        <p:nvSpPr>
          <p:cNvPr id="2" name="Title 1"/>
          <p:cNvSpPr>
            <a:spLocks noGrp="1"/>
          </p:cNvSpPr>
          <p:nvPr>
            <p:ph type="title" idx="4294967295"/>
          </p:nvPr>
        </p:nvSpPr>
        <p:spPr>
          <a:xfrm>
            <a:off x="504605" y="617972"/>
            <a:ext cx="3200400" cy="2286000"/>
          </a:xfrm>
        </p:spPr>
        <p:txBody>
          <a:bodyPr>
            <a:normAutofit fontScale="90000"/>
          </a:bodyPr>
          <a:lstStyle/>
          <a:p>
            <a:r>
              <a:rPr lang="en-US" dirty="0">
                <a:solidFill>
                  <a:schemeClr val="tx1"/>
                </a:solidFill>
              </a:rPr>
              <a:t>Help Paying for Coverage Under the ACA, </a:t>
            </a:r>
            <a:r>
              <a:rPr lang="en-US" sz="3100" dirty="0">
                <a:solidFill>
                  <a:schemeClr val="tx1"/>
                </a:solidFill>
              </a:rPr>
              <a:t>non-citizens</a:t>
            </a:r>
          </a:p>
        </p:txBody>
      </p:sp>
      <p:sp>
        <p:nvSpPr>
          <p:cNvPr id="3" name="TextBox 2"/>
          <p:cNvSpPr txBox="1"/>
          <p:nvPr/>
        </p:nvSpPr>
        <p:spPr>
          <a:xfrm>
            <a:off x="3333246" y="6473765"/>
            <a:ext cx="5890937" cy="307777"/>
          </a:xfrm>
          <a:prstGeom prst="rect">
            <a:avLst/>
          </a:prstGeom>
          <a:noFill/>
        </p:spPr>
        <p:txBody>
          <a:bodyPr wrap="square" rtlCol="0">
            <a:spAutoFit/>
          </a:bodyPr>
          <a:lstStyle/>
          <a:p>
            <a:r>
              <a:rPr lang="en-US" sz="1400" b="1" i="1" dirty="0">
                <a:solidFill>
                  <a:prstClr val="black"/>
                </a:solidFill>
              </a:rPr>
              <a:t>Note: Income amount based on </a:t>
            </a:r>
            <a:r>
              <a:rPr lang="en-US" sz="1400" b="1" i="1" dirty="0" smtClean="0">
                <a:solidFill>
                  <a:prstClr val="black"/>
                </a:solidFill>
              </a:rPr>
              <a:t>2023 </a:t>
            </a:r>
            <a:r>
              <a:rPr lang="en-US" sz="1400" b="1" i="1" dirty="0">
                <a:solidFill>
                  <a:prstClr val="black"/>
                </a:solidFill>
              </a:rPr>
              <a:t>FPL levels for a family of </a:t>
            </a:r>
            <a:r>
              <a:rPr lang="en-US" sz="1400" b="1" i="1" dirty="0" smtClean="0">
                <a:solidFill>
                  <a:prstClr val="black"/>
                </a:solidFill>
              </a:rPr>
              <a:t>four</a:t>
            </a:r>
            <a:endParaRPr lang="en-US" sz="1400" b="1" i="1" dirty="0">
              <a:solidFill>
                <a:prstClr val="black"/>
              </a:solidFill>
            </a:endParaRPr>
          </a:p>
        </p:txBody>
      </p:sp>
      <p:sp>
        <p:nvSpPr>
          <p:cNvPr id="114" name="TextBox 113"/>
          <p:cNvSpPr txBox="1"/>
          <p:nvPr/>
        </p:nvSpPr>
        <p:spPr>
          <a:xfrm>
            <a:off x="3671640" y="4247583"/>
            <a:ext cx="1119489" cy="477054"/>
          </a:xfrm>
          <a:prstGeom prst="rect">
            <a:avLst/>
          </a:prstGeom>
          <a:noFill/>
        </p:spPr>
        <p:txBody>
          <a:bodyPr wrap="square" rtlCol="0">
            <a:spAutoFit/>
          </a:bodyPr>
          <a:lstStyle/>
          <a:p>
            <a:pPr algn="r">
              <a:lnSpc>
                <a:spcPts val="1500"/>
              </a:lnSpc>
            </a:pPr>
            <a:r>
              <a:rPr lang="en-US" sz="1600" dirty="0">
                <a:solidFill>
                  <a:prstClr val="black"/>
                </a:solidFill>
              </a:rPr>
              <a:t>100% FPL </a:t>
            </a:r>
            <a:r>
              <a:rPr lang="en-US" sz="1100" i="1" dirty="0" smtClean="0">
                <a:solidFill>
                  <a:prstClr val="black"/>
                </a:solidFill>
              </a:rPr>
              <a:t>$30,000/</a:t>
            </a:r>
            <a:r>
              <a:rPr lang="en-US" sz="1100" i="1" dirty="0" err="1" smtClean="0">
                <a:solidFill>
                  <a:prstClr val="black"/>
                </a:solidFill>
              </a:rPr>
              <a:t>yr</a:t>
            </a:r>
            <a:endParaRPr lang="en-US" sz="1100" i="1" dirty="0">
              <a:solidFill>
                <a:prstClr val="black"/>
              </a:solidFill>
            </a:endParaRPr>
          </a:p>
        </p:txBody>
      </p:sp>
      <p:grpSp>
        <p:nvGrpSpPr>
          <p:cNvPr id="11" name="Group 10"/>
          <p:cNvGrpSpPr/>
          <p:nvPr/>
        </p:nvGrpSpPr>
        <p:grpSpPr>
          <a:xfrm>
            <a:off x="3333246" y="70067"/>
            <a:ext cx="8114493" cy="6333618"/>
            <a:chOff x="4589861" y="675507"/>
            <a:chExt cx="7163749" cy="5859841"/>
          </a:xfrm>
        </p:grpSpPr>
        <p:grpSp>
          <p:nvGrpSpPr>
            <p:cNvPr id="10" name="Group 9"/>
            <p:cNvGrpSpPr/>
            <p:nvPr/>
          </p:nvGrpSpPr>
          <p:grpSpPr>
            <a:xfrm>
              <a:off x="4589861" y="675507"/>
              <a:ext cx="7163749" cy="5185464"/>
              <a:chOff x="4589861" y="675507"/>
              <a:chExt cx="7163749" cy="5185464"/>
            </a:xfrm>
          </p:grpSpPr>
          <p:cxnSp>
            <p:nvCxnSpPr>
              <p:cNvPr id="63" name="Straight Connector 62"/>
              <p:cNvCxnSpPr/>
              <p:nvPr/>
            </p:nvCxnSpPr>
            <p:spPr>
              <a:xfrm>
                <a:off x="5797434" y="4169320"/>
                <a:ext cx="479978" cy="1"/>
              </a:xfrm>
              <a:prstGeom prst="line">
                <a:avLst/>
              </a:prstGeom>
            </p:spPr>
            <p:style>
              <a:lnRef idx="2">
                <a:schemeClr val="accent5"/>
              </a:lnRef>
              <a:fillRef idx="0">
                <a:schemeClr val="accent5"/>
              </a:fillRef>
              <a:effectRef idx="1">
                <a:schemeClr val="accent5"/>
              </a:effectRef>
              <a:fontRef idx="minor">
                <a:schemeClr val="tx1"/>
              </a:fontRef>
            </p:style>
          </p:cxnSp>
          <p:cxnSp>
            <p:nvCxnSpPr>
              <p:cNvPr id="33" name="Straight Connector 32"/>
              <p:cNvCxnSpPr/>
              <p:nvPr/>
            </p:nvCxnSpPr>
            <p:spPr>
              <a:xfrm>
                <a:off x="5797434" y="4658932"/>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111" name="Group 110"/>
              <p:cNvGrpSpPr/>
              <p:nvPr/>
            </p:nvGrpSpPr>
            <p:grpSpPr>
              <a:xfrm>
                <a:off x="4589861" y="675507"/>
                <a:ext cx="7163749" cy="5185464"/>
                <a:chOff x="2516706" y="1672536"/>
                <a:chExt cx="7163749" cy="5185464"/>
              </a:xfrm>
            </p:grpSpPr>
            <p:grpSp>
              <p:nvGrpSpPr>
                <p:cNvPr id="116" name="Group 115"/>
                <p:cNvGrpSpPr/>
                <p:nvPr/>
              </p:nvGrpSpPr>
              <p:grpSpPr>
                <a:xfrm>
                  <a:off x="2516706" y="1672536"/>
                  <a:ext cx="7163749" cy="5185464"/>
                  <a:chOff x="2516706" y="1672536"/>
                  <a:chExt cx="7163749" cy="5185464"/>
                </a:xfrm>
              </p:grpSpPr>
              <p:cxnSp>
                <p:nvCxnSpPr>
                  <p:cNvPr id="118" name="Straight Connector 117"/>
                  <p:cNvCxnSpPr/>
                  <p:nvPr/>
                </p:nvCxnSpPr>
                <p:spPr>
                  <a:xfrm>
                    <a:off x="3663985" y="1905350"/>
                    <a:ext cx="479978" cy="1"/>
                  </a:xfrm>
                  <a:prstGeom prst="line">
                    <a:avLst/>
                  </a:prstGeom>
                </p:spPr>
                <p:style>
                  <a:lnRef idx="2">
                    <a:schemeClr val="accent5"/>
                  </a:lnRef>
                  <a:fillRef idx="0">
                    <a:schemeClr val="accent5"/>
                  </a:fillRef>
                  <a:effectRef idx="1">
                    <a:schemeClr val="accent5"/>
                  </a:effectRef>
                  <a:fontRef idx="minor">
                    <a:schemeClr val="tx1"/>
                  </a:fontRef>
                </p:style>
              </p:cxnSp>
              <p:grpSp>
                <p:nvGrpSpPr>
                  <p:cNvPr id="119" name="Group 118"/>
                  <p:cNvGrpSpPr/>
                  <p:nvPr/>
                </p:nvGrpSpPr>
                <p:grpSpPr>
                  <a:xfrm>
                    <a:off x="2516706" y="1672536"/>
                    <a:ext cx="7163749" cy="5185464"/>
                    <a:chOff x="2141556" y="1191492"/>
                    <a:chExt cx="7163749" cy="5185464"/>
                  </a:xfrm>
                </p:grpSpPr>
                <p:sp>
                  <p:nvSpPr>
                    <p:cNvPr id="120" name="TextBox 119"/>
                    <p:cNvSpPr txBox="1"/>
                    <p:nvPr/>
                  </p:nvSpPr>
                  <p:spPr>
                    <a:xfrm>
                      <a:off x="2145266" y="1330990"/>
                      <a:ext cx="1228437" cy="441369"/>
                    </a:xfrm>
                    <a:prstGeom prst="rect">
                      <a:avLst/>
                    </a:prstGeom>
                    <a:noFill/>
                  </p:spPr>
                  <p:txBody>
                    <a:bodyPr wrap="square" rtlCol="0">
                      <a:spAutoFit/>
                    </a:bodyPr>
                    <a:lstStyle/>
                    <a:p>
                      <a:pPr algn="r">
                        <a:lnSpc>
                          <a:spcPts val="1500"/>
                        </a:lnSpc>
                      </a:pPr>
                      <a:r>
                        <a:rPr lang="en-US" sz="1600" dirty="0">
                          <a:solidFill>
                            <a:prstClr val="black"/>
                          </a:solidFill>
                        </a:rPr>
                        <a:t>400% FPL</a:t>
                      </a:r>
                    </a:p>
                    <a:p>
                      <a:pPr algn="r">
                        <a:lnSpc>
                          <a:spcPts val="1500"/>
                        </a:lnSpc>
                      </a:pPr>
                      <a:r>
                        <a:rPr lang="en-US" sz="1100" i="1" dirty="0" smtClean="0">
                          <a:solidFill>
                            <a:prstClr val="black"/>
                          </a:solidFill>
                        </a:rPr>
                        <a:t>$120,000/</a:t>
                      </a:r>
                      <a:r>
                        <a:rPr lang="en-US" sz="1100" i="1" dirty="0" err="1" smtClean="0">
                          <a:solidFill>
                            <a:prstClr val="black"/>
                          </a:solidFill>
                        </a:rPr>
                        <a:t>yr</a:t>
                      </a:r>
                      <a:r>
                        <a:rPr lang="en-US" sz="1100" i="1" dirty="0" smtClean="0">
                          <a:solidFill>
                            <a:prstClr val="black"/>
                          </a:solidFill>
                        </a:rPr>
                        <a:t> </a:t>
                      </a:r>
                      <a:endParaRPr lang="en-US" sz="1100" i="1" dirty="0">
                        <a:solidFill>
                          <a:prstClr val="black"/>
                        </a:solidFill>
                      </a:endParaRPr>
                    </a:p>
                  </p:txBody>
                </p:sp>
                <p:grpSp>
                  <p:nvGrpSpPr>
                    <p:cNvPr id="121" name="Group 120"/>
                    <p:cNvGrpSpPr/>
                    <p:nvPr/>
                  </p:nvGrpSpPr>
                  <p:grpSpPr>
                    <a:xfrm>
                      <a:off x="2141556" y="1191492"/>
                      <a:ext cx="7163749" cy="5185464"/>
                      <a:chOff x="1323047" y="1277394"/>
                      <a:chExt cx="7163749" cy="5185464"/>
                    </a:xfrm>
                  </p:grpSpPr>
                  <p:grpSp>
                    <p:nvGrpSpPr>
                      <p:cNvPr id="122" name="Group 121"/>
                      <p:cNvGrpSpPr/>
                      <p:nvPr/>
                    </p:nvGrpSpPr>
                    <p:grpSpPr>
                      <a:xfrm>
                        <a:off x="1426065" y="3115702"/>
                        <a:ext cx="1604331" cy="447005"/>
                        <a:chOff x="1403375" y="5459398"/>
                        <a:chExt cx="1604331" cy="447005"/>
                      </a:xfrm>
                    </p:grpSpPr>
                    <p:cxnSp>
                      <p:nvCxnSpPr>
                        <p:cNvPr id="137" name="Straight Connector 136"/>
                        <p:cNvCxnSpPr/>
                        <p:nvPr/>
                      </p:nvCxnSpPr>
                      <p:spPr>
                        <a:xfrm>
                          <a:off x="2527728" y="5624259"/>
                          <a:ext cx="479978" cy="1"/>
                        </a:xfrm>
                        <a:prstGeom prst="line">
                          <a:avLst/>
                        </a:prstGeom>
                      </p:spPr>
                      <p:style>
                        <a:lnRef idx="2">
                          <a:schemeClr val="accent5"/>
                        </a:lnRef>
                        <a:fillRef idx="0">
                          <a:schemeClr val="accent5"/>
                        </a:fillRef>
                        <a:effectRef idx="1">
                          <a:schemeClr val="accent5"/>
                        </a:effectRef>
                        <a:fontRef idx="minor">
                          <a:schemeClr val="tx1"/>
                        </a:fontRef>
                      </p:style>
                    </p:cxnSp>
                    <p:sp>
                      <p:nvSpPr>
                        <p:cNvPr id="138" name="TextBox 137"/>
                        <p:cNvSpPr txBox="1"/>
                        <p:nvPr/>
                      </p:nvSpPr>
                      <p:spPr>
                        <a:xfrm>
                          <a:off x="1403375" y="5459398"/>
                          <a:ext cx="1109228" cy="447005"/>
                        </a:xfrm>
                        <a:prstGeom prst="rect">
                          <a:avLst/>
                        </a:prstGeom>
                        <a:noFill/>
                      </p:spPr>
                      <p:txBody>
                        <a:bodyPr wrap="square" rtlCol="0">
                          <a:spAutoFit/>
                        </a:bodyPr>
                        <a:lstStyle/>
                        <a:p>
                          <a:pPr algn="r">
                            <a:lnSpc>
                              <a:spcPts val="1500"/>
                            </a:lnSpc>
                          </a:pPr>
                          <a:r>
                            <a:rPr lang="en-US" sz="1600" dirty="0">
                              <a:solidFill>
                                <a:prstClr val="black"/>
                              </a:solidFill>
                            </a:rPr>
                            <a:t>250% FPL</a:t>
                          </a:r>
                        </a:p>
                        <a:p>
                          <a:pPr algn="r">
                            <a:lnSpc>
                              <a:spcPts val="1500"/>
                            </a:lnSpc>
                          </a:pPr>
                          <a:r>
                            <a:rPr lang="en-US" sz="1100" i="1" dirty="0" smtClean="0">
                              <a:solidFill>
                                <a:prstClr val="black"/>
                              </a:solidFill>
                            </a:rPr>
                            <a:t>$75,000/</a:t>
                          </a:r>
                          <a:r>
                            <a:rPr lang="en-US" sz="1100" i="1" dirty="0" err="1" smtClean="0">
                              <a:solidFill>
                                <a:prstClr val="black"/>
                              </a:solidFill>
                            </a:rPr>
                            <a:t>yr</a:t>
                          </a:r>
                          <a:r>
                            <a:rPr lang="en-US" sz="1600" dirty="0" smtClean="0">
                              <a:solidFill>
                                <a:prstClr val="black"/>
                              </a:solidFill>
                            </a:rPr>
                            <a:t>  </a:t>
                          </a:r>
                          <a:endParaRPr lang="en-US" sz="1600" dirty="0">
                            <a:solidFill>
                              <a:prstClr val="black"/>
                            </a:solidFill>
                          </a:endParaRPr>
                        </a:p>
                      </p:txBody>
                    </p:sp>
                  </p:grpSp>
                  <p:grpSp>
                    <p:nvGrpSpPr>
                      <p:cNvPr id="123" name="Group 122"/>
                      <p:cNvGrpSpPr/>
                      <p:nvPr/>
                    </p:nvGrpSpPr>
                    <p:grpSpPr>
                      <a:xfrm>
                        <a:off x="1323047" y="3853169"/>
                        <a:ext cx="1696452" cy="441369"/>
                        <a:chOff x="1323047" y="4770342"/>
                        <a:chExt cx="1696452" cy="441369"/>
                      </a:xfrm>
                    </p:grpSpPr>
                    <p:sp>
                      <p:nvSpPr>
                        <p:cNvPr id="135" name="TextBox 134"/>
                        <p:cNvSpPr txBox="1"/>
                        <p:nvPr/>
                      </p:nvSpPr>
                      <p:spPr>
                        <a:xfrm>
                          <a:off x="1323047" y="4770342"/>
                          <a:ext cx="1228437" cy="441369"/>
                        </a:xfrm>
                        <a:prstGeom prst="rect">
                          <a:avLst/>
                        </a:prstGeom>
                        <a:noFill/>
                      </p:spPr>
                      <p:txBody>
                        <a:bodyPr wrap="square" rtlCol="0">
                          <a:spAutoFit/>
                        </a:bodyPr>
                        <a:lstStyle/>
                        <a:p>
                          <a:pPr algn="r">
                            <a:lnSpc>
                              <a:spcPts val="1500"/>
                            </a:lnSpc>
                          </a:pPr>
                          <a:r>
                            <a:rPr lang="en-US" sz="1600" dirty="0">
                              <a:solidFill>
                                <a:prstClr val="black"/>
                              </a:solidFill>
                            </a:rPr>
                            <a:t>206% FPL</a:t>
                          </a:r>
                        </a:p>
                        <a:p>
                          <a:pPr algn="r">
                            <a:lnSpc>
                              <a:spcPts val="1500"/>
                            </a:lnSpc>
                          </a:pPr>
                          <a:r>
                            <a:rPr lang="en-US" sz="1100" i="1" dirty="0" smtClean="0">
                              <a:solidFill>
                                <a:prstClr val="black"/>
                              </a:solidFill>
                            </a:rPr>
                            <a:t>$61,800/</a:t>
                          </a:r>
                          <a:r>
                            <a:rPr lang="en-US" sz="1100" i="1" dirty="0" err="1" smtClean="0">
                              <a:solidFill>
                                <a:prstClr val="black"/>
                              </a:solidFill>
                            </a:rPr>
                            <a:t>yr</a:t>
                          </a:r>
                          <a:endParaRPr lang="en-US" sz="1600" dirty="0">
                            <a:solidFill>
                              <a:prstClr val="black"/>
                            </a:solidFill>
                          </a:endParaRPr>
                        </a:p>
                      </p:txBody>
                    </p:sp>
                    <p:cxnSp>
                      <p:nvCxnSpPr>
                        <p:cNvPr id="136" name="Straight Connector 135"/>
                        <p:cNvCxnSpPr/>
                        <p:nvPr/>
                      </p:nvCxnSpPr>
                      <p:spPr>
                        <a:xfrm>
                          <a:off x="2539521" y="4882670"/>
                          <a:ext cx="479978" cy="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124" name="Group 123"/>
                      <p:cNvGrpSpPr/>
                      <p:nvPr/>
                    </p:nvGrpSpPr>
                    <p:grpSpPr>
                      <a:xfrm>
                        <a:off x="2937870" y="1497211"/>
                        <a:ext cx="5548926" cy="4965646"/>
                        <a:chOff x="2891688" y="1250461"/>
                        <a:chExt cx="5548926" cy="4965646"/>
                      </a:xfrm>
                    </p:grpSpPr>
                    <p:sp>
                      <p:nvSpPr>
                        <p:cNvPr id="127" name="Rectangle 126"/>
                        <p:cNvSpPr/>
                        <p:nvPr/>
                      </p:nvSpPr>
                      <p:spPr>
                        <a:xfrm>
                          <a:off x="2891694" y="1250461"/>
                          <a:ext cx="5548920" cy="181129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i="1" dirty="0">
                            <a:solidFill>
                              <a:srgbClr val="002060"/>
                            </a:solidFill>
                          </a:endParaRPr>
                        </a:p>
                      </p:txBody>
                    </p:sp>
                    <p:sp>
                      <p:nvSpPr>
                        <p:cNvPr id="128" name="L-Shape 127"/>
                        <p:cNvSpPr/>
                        <p:nvPr/>
                      </p:nvSpPr>
                      <p:spPr>
                        <a:xfrm rot="10800000">
                          <a:off x="2891691" y="3052707"/>
                          <a:ext cx="5548920" cy="3163400"/>
                        </a:xfrm>
                        <a:prstGeom prst="corner">
                          <a:avLst>
                            <a:gd name="adj1" fmla="val 36039"/>
                            <a:gd name="adj2" fmla="val 164983"/>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i="1" dirty="0">
                            <a:solidFill>
                              <a:prstClr val="white"/>
                            </a:solidFill>
                          </a:endParaRPr>
                        </a:p>
                      </p:txBody>
                    </p:sp>
                    <p:sp>
                      <p:nvSpPr>
                        <p:cNvPr id="129" name="Rectangle 128"/>
                        <p:cNvSpPr/>
                        <p:nvPr/>
                      </p:nvSpPr>
                      <p:spPr>
                        <a:xfrm>
                          <a:off x="2891693" y="4502817"/>
                          <a:ext cx="2409433" cy="1707351"/>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Medicaid</a:t>
                          </a:r>
                        </a:p>
                      </p:txBody>
                    </p:sp>
                    <p:sp>
                      <p:nvSpPr>
                        <p:cNvPr id="130" name="Rectangle 129"/>
                        <p:cNvSpPr/>
                        <p:nvPr/>
                      </p:nvSpPr>
                      <p:spPr>
                        <a:xfrm>
                          <a:off x="5301125" y="4908562"/>
                          <a:ext cx="1674409" cy="1274602"/>
                        </a:xfrm>
                        <a:prstGeom prst="rect">
                          <a:avLst/>
                        </a:prstGeom>
                        <a:pattFill prst="ltUpDiag">
                          <a:fgClr>
                            <a:schemeClr val="accent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Coverage Gap</a:t>
                          </a:r>
                        </a:p>
                      </p:txBody>
                    </p:sp>
                    <p:sp>
                      <p:nvSpPr>
                        <p:cNvPr id="131" name="Rectangle 130"/>
                        <p:cNvSpPr/>
                        <p:nvPr/>
                      </p:nvSpPr>
                      <p:spPr>
                        <a:xfrm>
                          <a:off x="2891688" y="3737644"/>
                          <a:ext cx="2409436" cy="814468"/>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2060"/>
                              </a:solidFill>
                            </a:rPr>
                            <a:t>CHIP</a:t>
                          </a:r>
                        </a:p>
                      </p:txBody>
                    </p:sp>
                    <p:sp>
                      <p:nvSpPr>
                        <p:cNvPr id="132" name="TextBox 131"/>
                        <p:cNvSpPr txBox="1"/>
                        <p:nvPr/>
                      </p:nvSpPr>
                      <p:spPr>
                        <a:xfrm>
                          <a:off x="3076520" y="3228846"/>
                          <a:ext cx="2010724" cy="341705"/>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grpSp>
                  <p:sp>
                    <p:nvSpPr>
                      <p:cNvPr id="125" name="TextBox 124"/>
                      <p:cNvSpPr txBox="1"/>
                      <p:nvPr/>
                    </p:nvSpPr>
                    <p:spPr>
                      <a:xfrm>
                        <a:off x="1420935" y="4638622"/>
                        <a:ext cx="1119489" cy="447005"/>
                      </a:xfrm>
                      <a:prstGeom prst="rect">
                        <a:avLst/>
                      </a:prstGeom>
                      <a:noFill/>
                    </p:spPr>
                    <p:txBody>
                      <a:bodyPr wrap="square" rtlCol="0">
                        <a:spAutoFit/>
                      </a:bodyPr>
                      <a:lstStyle/>
                      <a:p>
                        <a:pPr algn="r">
                          <a:lnSpc>
                            <a:spcPts val="1500"/>
                          </a:lnSpc>
                        </a:pPr>
                        <a:r>
                          <a:rPr lang="en-US" sz="1600" dirty="0">
                            <a:solidFill>
                              <a:prstClr val="black"/>
                            </a:solidFill>
                          </a:rPr>
                          <a:t>138% FPL</a:t>
                        </a:r>
                      </a:p>
                      <a:p>
                        <a:pPr algn="r">
                          <a:lnSpc>
                            <a:spcPts val="1500"/>
                          </a:lnSpc>
                        </a:pPr>
                        <a:r>
                          <a:rPr lang="en-US" sz="1600" dirty="0">
                            <a:solidFill>
                              <a:prstClr val="black"/>
                            </a:solidFill>
                          </a:rPr>
                          <a:t> </a:t>
                        </a:r>
                        <a:r>
                          <a:rPr lang="en-US" sz="1100" i="1" dirty="0" smtClean="0">
                            <a:solidFill>
                              <a:prstClr val="black"/>
                            </a:solidFill>
                          </a:rPr>
                          <a:t>$41,400/</a:t>
                        </a:r>
                        <a:r>
                          <a:rPr lang="en-US" sz="1100" i="1" dirty="0" err="1" smtClean="0">
                            <a:solidFill>
                              <a:prstClr val="black"/>
                            </a:solidFill>
                          </a:rPr>
                          <a:t>yr</a:t>
                        </a:r>
                        <a:endParaRPr lang="en-US" sz="1600" dirty="0">
                          <a:solidFill>
                            <a:prstClr val="black"/>
                          </a:solidFill>
                        </a:endParaRPr>
                      </a:p>
                    </p:txBody>
                  </p:sp>
                  <p:sp>
                    <p:nvSpPr>
                      <p:cNvPr id="126" name="Up Arrow 125"/>
                      <p:cNvSpPr/>
                      <p:nvPr/>
                    </p:nvSpPr>
                    <p:spPr>
                      <a:xfrm>
                        <a:off x="2622321" y="1277394"/>
                        <a:ext cx="417060" cy="518546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grpSp>
              </p:grpSp>
            </p:grpSp>
            <p:sp>
              <p:nvSpPr>
                <p:cNvPr id="117" name="TextBox 116"/>
                <p:cNvSpPr txBox="1"/>
                <p:nvPr/>
              </p:nvSpPr>
              <p:spPr>
                <a:xfrm rot="16200000">
                  <a:off x="3378105" y="3970174"/>
                  <a:ext cx="1290077" cy="307777"/>
                </a:xfrm>
                <a:prstGeom prst="rect">
                  <a:avLst/>
                </a:prstGeom>
                <a:noFill/>
              </p:spPr>
              <p:txBody>
                <a:bodyPr wrap="square" rtlCol="0">
                  <a:spAutoFit/>
                </a:bodyPr>
                <a:lstStyle/>
                <a:p>
                  <a:r>
                    <a:rPr lang="en-US" sz="1400" b="1" dirty="0">
                      <a:solidFill>
                        <a:prstClr val="black"/>
                      </a:solidFill>
                    </a:rPr>
                    <a:t>Family Income</a:t>
                  </a:r>
                </a:p>
              </p:txBody>
            </p:sp>
          </p:grpSp>
        </p:grpSp>
        <p:sp>
          <p:nvSpPr>
            <p:cNvPr id="112" name="TextBox 111"/>
            <p:cNvSpPr txBox="1"/>
            <p:nvPr/>
          </p:nvSpPr>
          <p:spPr>
            <a:xfrm>
              <a:off x="6115750" y="5925809"/>
              <a:ext cx="2498369" cy="341705"/>
            </a:xfrm>
            <a:prstGeom prst="rect">
              <a:avLst/>
            </a:prstGeom>
            <a:noFill/>
          </p:spPr>
          <p:txBody>
            <a:bodyPr wrap="square" rtlCol="0">
              <a:spAutoFit/>
            </a:bodyPr>
            <a:lstStyle/>
            <a:p>
              <a:pPr algn="ctr"/>
              <a:r>
                <a:rPr lang="en-US" dirty="0">
                  <a:solidFill>
                    <a:prstClr val="black"/>
                  </a:solidFill>
                </a:rPr>
                <a:t>Children</a:t>
              </a:r>
              <a:endParaRPr lang="en-US" sz="2400" dirty="0">
                <a:solidFill>
                  <a:prstClr val="black"/>
                </a:solidFill>
              </a:endParaRPr>
            </a:p>
          </p:txBody>
        </p:sp>
        <p:sp>
          <p:nvSpPr>
            <p:cNvPr id="113" name="TextBox 112"/>
            <p:cNvSpPr txBox="1"/>
            <p:nvPr/>
          </p:nvSpPr>
          <p:spPr>
            <a:xfrm>
              <a:off x="8702119" y="5851939"/>
              <a:ext cx="1578221" cy="683409"/>
            </a:xfrm>
            <a:prstGeom prst="rect">
              <a:avLst/>
            </a:prstGeom>
            <a:noFill/>
          </p:spPr>
          <p:txBody>
            <a:bodyPr wrap="square" rtlCol="0">
              <a:spAutoFit/>
            </a:bodyPr>
            <a:lstStyle/>
            <a:p>
              <a:pPr algn="ctr"/>
              <a:r>
                <a:rPr lang="en-US" sz="1400" dirty="0">
                  <a:solidFill>
                    <a:prstClr val="black"/>
                  </a:solidFill>
                </a:rPr>
                <a:t>U.S. Citizen &amp; “</a:t>
              </a:r>
              <a:r>
                <a:rPr lang="en-US" sz="1400" b="1" dirty="0">
                  <a:solidFill>
                    <a:srgbClr val="C00000"/>
                  </a:solidFill>
                </a:rPr>
                <a:t>Medicaid</a:t>
              </a:r>
              <a:r>
                <a:rPr lang="en-US" sz="1400" dirty="0">
                  <a:solidFill>
                    <a:prstClr val="black"/>
                  </a:solidFill>
                </a:rPr>
                <a:t> </a:t>
              </a:r>
              <a:r>
                <a:rPr lang="en-US" sz="1400" b="1" dirty="0">
                  <a:solidFill>
                    <a:srgbClr val="C00000"/>
                  </a:solidFill>
                </a:rPr>
                <a:t>Exception</a:t>
              </a:r>
              <a:r>
                <a:rPr lang="en-US" sz="1400" dirty="0">
                  <a:solidFill>
                    <a:prstClr val="black"/>
                  </a:solidFill>
                </a:rPr>
                <a:t>” Immigrants</a:t>
              </a:r>
            </a:p>
          </p:txBody>
        </p:sp>
      </p:grpSp>
      <p:sp>
        <p:nvSpPr>
          <p:cNvPr id="140" name="TextBox 139"/>
          <p:cNvSpPr txBox="1"/>
          <p:nvPr/>
        </p:nvSpPr>
        <p:spPr>
          <a:xfrm>
            <a:off x="9758920" y="5627049"/>
            <a:ext cx="1849186" cy="738664"/>
          </a:xfrm>
          <a:prstGeom prst="rect">
            <a:avLst/>
          </a:prstGeom>
          <a:noFill/>
        </p:spPr>
        <p:txBody>
          <a:bodyPr wrap="square" rtlCol="0">
            <a:spAutoFit/>
          </a:bodyPr>
          <a:lstStyle/>
          <a:p>
            <a:pPr algn="ctr"/>
            <a:r>
              <a:rPr lang="en-US" sz="1400" dirty="0">
                <a:solidFill>
                  <a:prstClr val="black"/>
                </a:solidFill>
              </a:rPr>
              <a:t>MOST Lawfully Present Adults </a:t>
            </a:r>
          </a:p>
          <a:p>
            <a:pPr algn="ctr"/>
            <a:r>
              <a:rPr lang="en-US" sz="1400" dirty="0">
                <a:solidFill>
                  <a:prstClr val="black"/>
                </a:solidFill>
              </a:rPr>
              <a:t>(Not Medicaid Eligible)</a:t>
            </a:r>
          </a:p>
        </p:txBody>
      </p:sp>
      <p:sp>
        <p:nvSpPr>
          <p:cNvPr id="141" name="Rectangle 140"/>
          <p:cNvSpPr/>
          <p:nvPr/>
        </p:nvSpPr>
        <p:spPr>
          <a:xfrm>
            <a:off x="7891589" y="5421267"/>
            <a:ext cx="1896631" cy="247098"/>
          </a:xfrm>
          <a:prstGeom prst="rect">
            <a:avLst/>
          </a:prstGeom>
          <a:solidFill>
            <a:srgbClr val="009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Medicaid for Parents</a:t>
            </a:r>
          </a:p>
        </p:txBody>
      </p:sp>
      <p:sp>
        <p:nvSpPr>
          <p:cNvPr id="38" name="Rounded Rectangle 37">
            <a:extLst>
              <a:ext uri="{FF2B5EF4-FFF2-40B4-BE49-F238E27FC236}">
                <a16:creationId xmlns:a16="http://schemas.microsoft.com/office/drawing/2014/main" id="{51C6A639-210F-FF4F-834C-767A5B6F5F39}"/>
              </a:ext>
            </a:extLst>
          </p:cNvPr>
          <p:cNvSpPr/>
          <p:nvPr/>
        </p:nvSpPr>
        <p:spPr>
          <a:xfrm>
            <a:off x="375991" y="3135766"/>
            <a:ext cx="3116934" cy="28477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a:p>
            <a:pPr algn="ctr" defTabSz="914400"/>
            <a:r>
              <a:rPr lang="en-US" dirty="0">
                <a:solidFill>
                  <a:prstClr val="white"/>
                </a:solidFill>
              </a:rPr>
              <a:t>The ACA did not address access to health coverage for </a:t>
            </a:r>
            <a:r>
              <a:rPr lang="en-US" b="1" dirty="0">
                <a:solidFill>
                  <a:prstClr val="white"/>
                </a:solidFill>
              </a:rPr>
              <a:t>undocumented</a:t>
            </a:r>
            <a:r>
              <a:rPr lang="en-US" dirty="0">
                <a:solidFill>
                  <a:prstClr val="white"/>
                </a:solidFill>
              </a:rPr>
              <a:t> immigrants. </a:t>
            </a:r>
          </a:p>
          <a:p>
            <a:pPr algn="ctr" defTabSz="914400"/>
            <a:endParaRPr lang="en-US" sz="1200" dirty="0">
              <a:solidFill>
                <a:prstClr val="white"/>
              </a:solidFill>
            </a:endParaRPr>
          </a:p>
          <a:p>
            <a:pPr algn="ctr" defTabSz="914400"/>
            <a:r>
              <a:rPr lang="en-US" sz="1400" dirty="0">
                <a:solidFill>
                  <a:prstClr val="white"/>
                </a:solidFill>
              </a:rPr>
              <a:t>Individuals with DACA status are </a:t>
            </a:r>
            <a:r>
              <a:rPr lang="en-US" sz="1400" dirty="0" smtClean="0">
                <a:solidFill>
                  <a:prstClr val="white"/>
                </a:solidFill>
              </a:rPr>
              <a:t>still </a:t>
            </a:r>
            <a:r>
              <a:rPr lang="en-US" sz="1400" dirty="0">
                <a:solidFill>
                  <a:prstClr val="white"/>
                </a:solidFill>
              </a:rPr>
              <a:t>not eligible to purchase insurance </a:t>
            </a:r>
            <a:r>
              <a:rPr lang="en-US" sz="1400" b="1" i="1" dirty="0" smtClean="0">
                <a:solidFill>
                  <a:srgbClr val="FFFF00"/>
                </a:solidFill>
              </a:rPr>
              <a:t>(pending </a:t>
            </a:r>
            <a:r>
              <a:rPr lang="en-US" sz="1400" b="1" i="1" dirty="0" smtClean="0">
                <a:solidFill>
                  <a:srgbClr val="FFFF00"/>
                </a:solidFill>
              </a:rPr>
              <a:t>fed rule </a:t>
            </a:r>
            <a:r>
              <a:rPr lang="en-US" sz="1400" b="1" i="1" dirty="0" smtClean="0">
                <a:solidFill>
                  <a:srgbClr val="FFFF00"/>
                </a:solidFill>
              </a:rPr>
              <a:t>could </a:t>
            </a:r>
            <a:r>
              <a:rPr lang="en-US" sz="1400" b="1" i="1" dirty="0">
                <a:solidFill>
                  <a:srgbClr val="FFFF00"/>
                </a:solidFill>
              </a:rPr>
              <a:t>change in future)</a:t>
            </a:r>
          </a:p>
          <a:p>
            <a:pPr algn="ctr" defTabSz="914400"/>
            <a:endParaRPr lang="en-US" sz="1600" dirty="0">
              <a:solidFill>
                <a:prstClr val="white"/>
              </a:solidFill>
            </a:endParaRPr>
          </a:p>
        </p:txBody>
      </p:sp>
      <p:sp>
        <p:nvSpPr>
          <p:cNvPr id="39" name="Up Arrow 38">
            <a:extLst>
              <a:ext uri="{FF2B5EF4-FFF2-40B4-BE49-F238E27FC236}">
                <a16:creationId xmlns:a16="http://schemas.microsoft.com/office/drawing/2014/main" id="{6B6B7CBD-A306-544E-B0B3-D319AC42ED1E}"/>
              </a:ext>
            </a:extLst>
          </p:cNvPr>
          <p:cNvSpPr/>
          <p:nvPr/>
        </p:nvSpPr>
        <p:spPr>
          <a:xfrm>
            <a:off x="7574673" y="7818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40" name="Up Arrow 39">
            <a:extLst>
              <a:ext uri="{FF2B5EF4-FFF2-40B4-BE49-F238E27FC236}">
                <a16:creationId xmlns:a16="http://schemas.microsoft.com/office/drawing/2014/main" id="{6094FF74-58D4-3C4F-A2E0-E049A29268A1}"/>
              </a:ext>
            </a:extLst>
          </p:cNvPr>
          <p:cNvSpPr/>
          <p:nvPr/>
        </p:nvSpPr>
        <p:spPr>
          <a:xfrm>
            <a:off x="9627273" y="74578"/>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41" name="Up Arrow 40">
            <a:extLst>
              <a:ext uri="{FF2B5EF4-FFF2-40B4-BE49-F238E27FC236}">
                <a16:creationId xmlns:a16="http://schemas.microsoft.com/office/drawing/2014/main" id="{8C89694F-B7E4-3949-9D19-1527B4AB0162}"/>
              </a:ext>
            </a:extLst>
          </p:cNvPr>
          <p:cNvSpPr/>
          <p:nvPr/>
        </p:nvSpPr>
        <p:spPr>
          <a:xfrm>
            <a:off x="11282797" y="70067"/>
            <a:ext cx="472411" cy="560471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42" name="TextBox 41">
            <a:extLst>
              <a:ext uri="{FF2B5EF4-FFF2-40B4-BE49-F238E27FC236}">
                <a16:creationId xmlns:a16="http://schemas.microsoft.com/office/drawing/2014/main" id="{570F8888-6695-8749-B2DD-53ACA076F7EB}"/>
              </a:ext>
            </a:extLst>
          </p:cNvPr>
          <p:cNvSpPr txBox="1"/>
          <p:nvPr/>
        </p:nvSpPr>
        <p:spPr>
          <a:xfrm>
            <a:off x="5321688" y="10857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43" name="TextBox 42">
            <a:extLst>
              <a:ext uri="{FF2B5EF4-FFF2-40B4-BE49-F238E27FC236}">
                <a16:creationId xmlns:a16="http://schemas.microsoft.com/office/drawing/2014/main" id="{7DC1631A-5352-8B4A-BAA0-0FF09D4833EE}"/>
              </a:ext>
            </a:extLst>
          </p:cNvPr>
          <p:cNvSpPr txBox="1"/>
          <p:nvPr/>
        </p:nvSpPr>
        <p:spPr>
          <a:xfrm>
            <a:off x="7753016" y="2951100"/>
            <a:ext cx="2277579" cy="369332"/>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
        <p:nvSpPr>
          <p:cNvPr id="44" name="TextBox 43">
            <a:extLst>
              <a:ext uri="{FF2B5EF4-FFF2-40B4-BE49-F238E27FC236}">
                <a16:creationId xmlns:a16="http://schemas.microsoft.com/office/drawing/2014/main" id="{E8701A47-B21B-3040-935C-E5C93D3808A5}"/>
              </a:ext>
            </a:extLst>
          </p:cNvPr>
          <p:cNvSpPr txBox="1"/>
          <p:nvPr/>
        </p:nvSpPr>
        <p:spPr>
          <a:xfrm>
            <a:off x="7618996" y="108576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45" name="TextBox 44">
            <a:extLst>
              <a:ext uri="{FF2B5EF4-FFF2-40B4-BE49-F238E27FC236}">
                <a16:creationId xmlns:a16="http://schemas.microsoft.com/office/drawing/2014/main" id="{751D07D3-1771-D941-AD7E-B33932B87F2C}"/>
              </a:ext>
            </a:extLst>
          </p:cNvPr>
          <p:cNvSpPr txBox="1"/>
          <p:nvPr/>
        </p:nvSpPr>
        <p:spPr>
          <a:xfrm>
            <a:off x="9527595" y="1062037"/>
            <a:ext cx="2277579" cy="369332"/>
          </a:xfrm>
          <a:prstGeom prst="rect">
            <a:avLst/>
          </a:prstGeom>
          <a:noFill/>
        </p:spPr>
        <p:txBody>
          <a:bodyPr wrap="square" rtlCol="0">
            <a:spAutoFit/>
          </a:bodyPr>
          <a:lstStyle/>
          <a:p>
            <a:pPr algn="ctr"/>
            <a:r>
              <a:rPr lang="en-US" dirty="0">
                <a:solidFill>
                  <a:srgbClr val="002060"/>
                </a:solidFill>
              </a:rPr>
              <a:t>Just APTCs</a:t>
            </a:r>
            <a:endParaRPr lang="en-US" sz="1600" i="1" dirty="0">
              <a:solidFill>
                <a:srgbClr val="002060"/>
              </a:solidFill>
            </a:endParaRPr>
          </a:p>
        </p:txBody>
      </p:sp>
      <p:sp>
        <p:nvSpPr>
          <p:cNvPr id="46" name="TextBox 45">
            <a:extLst>
              <a:ext uri="{FF2B5EF4-FFF2-40B4-BE49-F238E27FC236}">
                <a16:creationId xmlns:a16="http://schemas.microsoft.com/office/drawing/2014/main" id="{7FCB88B8-2651-1A49-BB71-967C28A4F51E}"/>
              </a:ext>
            </a:extLst>
          </p:cNvPr>
          <p:cNvSpPr txBox="1"/>
          <p:nvPr/>
        </p:nvSpPr>
        <p:spPr>
          <a:xfrm>
            <a:off x="9925041" y="3740769"/>
            <a:ext cx="1547677" cy="646331"/>
          </a:xfrm>
          <a:prstGeom prst="rect">
            <a:avLst/>
          </a:prstGeom>
          <a:noFill/>
        </p:spPr>
        <p:txBody>
          <a:bodyPr wrap="square" rtlCol="0">
            <a:spAutoFit/>
          </a:bodyPr>
          <a:lstStyle/>
          <a:p>
            <a:pPr algn="ctr"/>
            <a:r>
              <a:rPr lang="en-US" dirty="0">
                <a:solidFill>
                  <a:srgbClr val="002060"/>
                </a:solidFill>
              </a:rPr>
              <a:t>APTCs and CSRs</a:t>
            </a:r>
            <a:endParaRPr lang="en-US" i="1" dirty="0">
              <a:solidFill>
                <a:srgbClr val="002060"/>
              </a:solidFill>
            </a:endParaRPr>
          </a:p>
        </p:txBody>
      </p:sp>
    </p:spTree>
    <p:extLst>
      <p:ext uri="{BB962C8B-B14F-4D97-AF65-F5344CB8AC3E}">
        <p14:creationId xmlns:p14="http://schemas.microsoft.com/office/powerpoint/2010/main" val="15133632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84"/>
          <p:cNvSpPr txBox="1">
            <a:spLocks noGrp="1"/>
          </p:cNvSpPr>
          <p:nvPr>
            <p:ph type="title" idx="4294967295"/>
          </p:nvPr>
        </p:nvSpPr>
        <p:spPr>
          <a:xfrm>
            <a:off x="0" y="236538"/>
            <a:ext cx="11534775" cy="603250"/>
          </a:xfrm>
          <a:prstGeom prst="rect">
            <a:avLst/>
          </a:prstGeom>
          <a:noFill/>
          <a:ln>
            <a:noFill/>
          </a:ln>
        </p:spPr>
        <p:txBody>
          <a:bodyPr spcFirstLastPara="1" vert="horz" wrap="square" lIns="0" tIns="16933" rIns="0" bIns="0" rtlCol="0" anchor="t" anchorCtr="0">
            <a:noAutofit/>
          </a:bodyPr>
          <a:lstStyle/>
          <a:p>
            <a:pPr marL="99058" algn="ctr">
              <a:lnSpc>
                <a:spcPct val="100000"/>
              </a:lnSpc>
            </a:pPr>
            <a:r>
              <a:rPr lang="en" dirty="0">
                <a:latin typeface="Proxima Nova"/>
                <a:ea typeface="Proxima Nova"/>
                <a:cs typeface="Proxima Nova"/>
                <a:sym typeface="Proxima Nova"/>
              </a:rPr>
              <a:t>Texas State of Enrollment </a:t>
            </a:r>
            <a:r>
              <a:rPr lang="en" b="1" dirty="0" smtClean="0">
                <a:solidFill>
                  <a:srgbClr val="0070C0"/>
                </a:solidFill>
                <a:latin typeface="Proxima Nova"/>
                <a:ea typeface="Proxima Nova"/>
                <a:cs typeface="Proxima Nova"/>
                <a:sym typeface="Proxima Nova"/>
              </a:rPr>
              <a:t>2023</a:t>
            </a:r>
            <a:endParaRPr b="1" dirty="0">
              <a:solidFill>
                <a:srgbClr val="0070C0"/>
              </a:solidFill>
              <a:latin typeface="Proxima Nova"/>
              <a:ea typeface="Proxima Nova"/>
              <a:cs typeface="Proxima Nova"/>
              <a:sym typeface="Proxima Nova"/>
            </a:endParaRPr>
          </a:p>
        </p:txBody>
      </p:sp>
      <p:sp>
        <p:nvSpPr>
          <p:cNvPr id="5" name="TextBox 4">
            <a:extLst>
              <a:ext uri="{FF2B5EF4-FFF2-40B4-BE49-F238E27FC236}">
                <a16:creationId xmlns:a16="http://schemas.microsoft.com/office/drawing/2014/main" id="{0F5AE24D-8E0E-91C6-8E79-67750F98DE02}"/>
              </a:ext>
            </a:extLst>
          </p:cNvPr>
          <p:cNvSpPr txBox="1"/>
          <p:nvPr/>
        </p:nvSpPr>
        <p:spPr>
          <a:xfrm>
            <a:off x="211593" y="1135719"/>
            <a:ext cx="3655677" cy="43935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1800" b="0" i="0" u="none" strike="noStrike" kern="1200" cap="none" spc="0" normalizeH="0" baseline="0" noProof="0" dirty="0">
                <a:ln>
                  <a:noFill/>
                </a:ln>
                <a:solidFill>
                  <a:srgbClr val="434343"/>
                </a:solidFill>
                <a:effectLst/>
                <a:uLnTx/>
                <a:uFillTx/>
                <a:latin typeface="Calibri"/>
                <a:ea typeface="Calibri" panose="020F0502020204030204" pitchFamily="34" charset="0"/>
                <a:cs typeface="+mn-cs"/>
              </a:rPr>
              <a:t>For People and Organizations who help Texans enroll in Medicaid, CHIP, the Health Insurance Marketplace, Healthy Texas Women, SNAP, WIC, and TANF:</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60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434343"/>
                </a:solidFill>
                <a:effectLst/>
                <a:uLnTx/>
                <a:uFillTx/>
                <a:latin typeface="Calibri"/>
                <a:ea typeface="Times New Roman" panose="02020603050405020304" pitchFamily="18" charset="0"/>
                <a:cs typeface="Arial" panose="020B0604020202020204" pitchFamily="34" charset="0"/>
              </a:rPr>
              <a:t>Federal ACA Navigators, </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60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434343"/>
                </a:solidFill>
                <a:effectLst/>
                <a:uLnTx/>
                <a:uFillTx/>
                <a:latin typeface="Calibri"/>
                <a:ea typeface="Times New Roman" panose="02020603050405020304" pitchFamily="18" charset="0"/>
                <a:cs typeface="Arial" panose="020B0604020202020204" pitchFamily="34" charset="0"/>
              </a:rPr>
              <a:t>ACA Certified Application Counselors, </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60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434343"/>
                </a:solidFill>
                <a:effectLst/>
                <a:uLnTx/>
                <a:uFillTx/>
                <a:latin typeface="Calibri"/>
                <a:ea typeface="Times New Roman" panose="02020603050405020304" pitchFamily="18" charset="0"/>
                <a:cs typeface="Arial" panose="020B0604020202020204" pitchFamily="34" charset="0"/>
              </a:rPr>
              <a:t>Texas HHS Community Partner Program Navigators, and </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60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434343"/>
                </a:solidFill>
                <a:effectLst/>
                <a:uLnTx/>
                <a:uFillTx/>
                <a:latin typeface="Calibri"/>
                <a:ea typeface="Times New Roman" panose="02020603050405020304" pitchFamily="18" charset="0"/>
                <a:cs typeface="Arial" panose="020B0604020202020204" pitchFamily="34" charset="0"/>
              </a:rPr>
              <a:t>Health insurance agents who specialize in Marketplace enrollment. </a:t>
            </a:r>
          </a:p>
          <a:p>
            <a:pPr marL="342900" marR="0" lvl="0" indent="-342900" algn="l" defTabSz="457200" rtl="0" eaLnBrk="1" fontAlgn="auto" latinLnBrk="0" hangingPunct="1">
              <a:lnSpc>
                <a:spcPct val="100000"/>
              </a:lnSpc>
              <a:spcBef>
                <a:spcPts val="0"/>
              </a:spcBef>
              <a:spcAft>
                <a:spcPts val="60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434343"/>
                </a:solidFill>
                <a:effectLst/>
                <a:uLnTx/>
                <a:uFillTx/>
                <a:latin typeface="Calibri"/>
                <a:ea typeface="Calibri" panose="020F0502020204030204" pitchFamily="34" charset="0"/>
                <a:cs typeface="Arial" panose="020B0604020202020204" pitchFamily="34" charset="0"/>
              </a:rPr>
              <a:t>Food Bank staff</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9D7BD7C9-0676-95C1-960F-73A99279DE11}"/>
              </a:ext>
            </a:extLst>
          </p:cNvPr>
          <p:cNvSpPr txBox="1"/>
          <p:nvPr/>
        </p:nvSpPr>
        <p:spPr>
          <a:xfrm>
            <a:off x="3724518" y="4258451"/>
            <a:ext cx="7810257" cy="221599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All sessions are virtual and free to attend.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Sessions will be from 10:30 AM to 12:00 PM and 1:30 PM to 3:00 PM Central each day Oct.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10, 11 and 12.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Every Texan is proud to co-host this annual conference with the Texas Association of Community Health Centers and Young Invincibles.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8000"/>
                </a:solidFill>
                <a:effectLst/>
                <a:uLnTx/>
                <a:uFillTx/>
                <a:latin typeface="Calibri"/>
                <a:ea typeface="+mn-ea"/>
                <a:cs typeface="+mn-cs"/>
              </a:rPr>
              <a:t>Recording of all sessions will be posted at </a:t>
            </a:r>
            <a:r>
              <a:rPr kumimoji="0" lang="en-US" sz="2400" b="0" i="0" u="none" strike="noStrike" kern="1200" cap="none" spc="0" normalizeH="0" baseline="0" noProof="0" dirty="0">
                <a:ln>
                  <a:noFill/>
                </a:ln>
                <a:solidFill>
                  <a:srgbClr val="008000"/>
                </a:solidFill>
                <a:effectLst/>
                <a:uLnTx/>
                <a:uFillTx/>
                <a:latin typeface="Calibri"/>
                <a:ea typeface="+mn-ea"/>
                <a:cs typeface="+mn-cs"/>
                <a:hlinkClick r:id="rId3"/>
              </a:rPr>
              <a:t>Every Texan </a:t>
            </a:r>
            <a:r>
              <a:rPr kumimoji="0" lang="en-US" sz="2400" b="0" i="0" u="none" strike="noStrike" kern="1200" cap="none" spc="0" normalizeH="0" baseline="0" noProof="0" dirty="0">
                <a:ln>
                  <a:noFill/>
                </a:ln>
                <a:solidFill>
                  <a:srgbClr val="008000"/>
                </a:solidFill>
                <a:effectLst/>
                <a:uLnTx/>
                <a:uFillTx/>
                <a:latin typeface="Calibri"/>
                <a:ea typeface="+mn-ea"/>
                <a:cs typeface="+mn-cs"/>
              </a:rPr>
              <a:t>after the conference. </a:t>
            </a:r>
          </a:p>
        </p:txBody>
      </p:sp>
      <p:pic>
        <p:nvPicPr>
          <p:cNvPr id="2" name="Picture 1"/>
          <p:cNvPicPr>
            <a:picLocks noChangeAspect="1"/>
          </p:cNvPicPr>
          <p:nvPr/>
        </p:nvPicPr>
        <p:blipFill>
          <a:blip r:embed="rId4"/>
          <a:stretch>
            <a:fillRect/>
          </a:stretch>
        </p:blipFill>
        <p:spPr>
          <a:xfrm>
            <a:off x="4442204" y="1052850"/>
            <a:ext cx="5333236" cy="299253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68645340"/>
              </p:ext>
            </p:extLst>
          </p:nvPr>
        </p:nvGraphicFramePr>
        <p:xfrm>
          <a:off x="364210" y="5935851"/>
          <a:ext cx="2843939" cy="713851"/>
        </p:xfrm>
        <a:graphic>
          <a:graphicData uri="http://schemas.openxmlformats.org/drawingml/2006/table">
            <a:tbl>
              <a:tblPr firstRow="1" firstCol="1" bandRow="1"/>
              <a:tblGrid>
                <a:gridCol w="2843939">
                  <a:extLst>
                    <a:ext uri="{9D8B030D-6E8A-4147-A177-3AD203B41FA5}">
                      <a16:colId xmlns:a16="http://schemas.microsoft.com/office/drawing/2014/main" val="1253006862"/>
                    </a:ext>
                  </a:extLst>
                </a:gridCol>
              </a:tblGrid>
              <a:tr h="713851">
                <a:tc>
                  <a:txBody>
                    <a:bodyPr/>
                    <a:lstStyle/>
                    <a:p>
                      <a:pPr marL="0" marR="0" algn="ctr">
                        <a:spcBef>
                          <a:spcPts val="0"/>
                        </a:spcBef>
                        <a:spcAft>
                          <a:spcPts val="0"/>
                        </a:spcAft>
                      </a:pPr>
                      <a:r>
                        <a:rPr lang="en-US" sz="2000" u="none" strike="noStrike" dirty="0">
                          <a:solidFill>
                            <a:srgbClr val="FFFFFF"/>
                          </a:solidFill>
                          <a:effectLst/>
                          <a:latin typeface="Arial" panose="020B0604020202020204" pitchFamily="34" charset="0"/>
                          <a:ea typeface="Calibri" panose="020F0502020204030204" pitchFamily="34" charset="0"/>
                          <a:hlinkClick r:id="rId5"/>
                        </a:rPr>
                        <a:t>Register for TSOE 2023!</a:t>
                      </a:r>
                      <a:endParaRPr lang="en-US" sz="20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90AA"/>
                      </a:solidFill>
                      <a:prstDash val="solid"/>
                      <a:round/>
                      <a:headEnd type="none" w="med" len="med"/>
                      <a:tailEnd type="none" w="med" len="med"/>
                    </a:lnL>
                    <a:lnR w="12700" cap="flat" cmpd="sng" algn="ctr">
                      <a:solidFill>
                        <a:srgbClr val="0090AA"/>
                      </a:solidFill>
                      <a:prstDash val="solid"/>
                      <a:round/>
                      <a:headEnd type="none" w="med" len="med"/>
                      <a:tailEnd type="none" w="med" len="med"/>
                    </a:lnR>
                    <a:lnT w="12700" cap="flat" cmpd="sng" algn="ctr">
                      <a:solidFill>
                        <a:srgbClr val="0090AA"/>
                      </a:solidFill>
                      <a:prstDash val="solid"/>
                      <a:round/>
                      <a:headEnd type="none" w="med" len="med"/>
                      <a:tailEnd type="none" w="med" len="med"/>
                    </a:lnT>
                    <a:lnB w="12700" cap="flat" cmpd="sng" algn="ctr">
                      <a:solidFill>
                        <a:srgbClr val="0090AA"/>
                      </a:solidFill>
                      <a:prstDash val="solid"/>
                      <a:round/>
                      <a:headEnd type="none" w="med" len="med"/>
                      <a:tailEnd type="none" w="med" len="med"/>
                    </a:lnB>
                    <a:solidFill>
                      <a:srgbClr val="DC582A"/>
                    </a:solidFill>
                  </a:tcPr>
                </a:tc>
                <a:extLst>
                  <a:ext uri="{0D108BD9-81ED-4DB2-BD59-A6C34878D82A}">
                    <a16:rowId xmlns:a16="http://schemas.microsoft.com/office/drawing/2014/main" val="3271699320"/>
                  </a:ext>
                </a:extLst>
              </a:tr>
            </a:tbl>
          </a:graphicData>
        </a:graphic>
      </p:graphicFrame>
    </p:spTree>
    <p:extLst>
      <p:ext uri="{BB962C8B-B14F-4D97-AF65-F5344CB8AC3E}">
        <p14:creationId xmlns:p14="http://schemas.microsoft.com/office/powerpoint/2010/main" val="1623442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8"/>
          <p:cNvSpPr txBox="1">
            <a:spLocks noGrp="1"/>
          </p:cNvSpPr>
          <p:nvPr>
            <p:ph type="body" idx="1"/>
          </p:nvPr>
        </p:nvSpPr>
        <p:spPr>
          <a:xfrm>
            <a:off x="454325" y="1794294"/>
            <a:ext cx="11375366" cy="4094672"/>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1200"/>
              </a:spcAft>
              <a:buClr>
                <a:srgbClr val="1CADE4"/>
              </a:buClr>
              <a:buSzPts val="2400"/>
              <a:buNone/>
            </a:pPr>
            <a:r>
              <a:rPr lang="en-US" b="1" dirty="0">
                <a:solidFill>
                  <a:schemeClr val="dk2"/>
                </a:solidFill>
              </a:rPr>
              <a:t>Support for Immigrant Benefits Eligibility/Public Charge briefings:</a:t>
            </a:r>
            <a:endParaRPr b="1" dirty="0"/>
          </a:p>
          <a:p>
            <a:pPr marL="292608" lvl="1" indent="0">
              <a:spcBef>
                <a:spcPts val="0"/>
              </a:spcBef>
              <a:buClr>
                <a:srgbClr val="1CADE4"/>
              </a:buClr>
              <a:buSzPts val="2200"/>
              <a:buNone/>
            </a:pPr>
            <a:r>
              <a:rPr lang="en-US" sz="2000" dirty="0">
                <a:solidFill>
                  <a:srgbClr val="344068"/>
                </a:solidFill>
              </a:rPr>
              <a:t>Every Texan, </a:t>
            </a:r>
            <a:r>
              <a:rPr lang="en-US" sz="2000" dirty="0">
                <a:solidFill>
                  <a:srgbClr val="344068"/>
                </a:solidFill>
                <a:hlinkClick r:id="rId3"/>
              </a:rPr>
              <a:t>https://everytexan.org/</a:t>
            </a:r>
            <a:r>
              <a:rPr lang="en-US" sz="2000" dirty="0">
                <a:solidFill>
                  <a:srgbClr val="344068"/>
                </a:solidFill>
              </a:rPr>
              <a:t> @</a:t>
            </a:r>
            <a:r>
              <a:rPr lang="en-US" sz="2000" dirty="0" err="1">
                <a:solidFill>
                  <a:srgbClr val="344068"/>
                </a:solidFill>
              </a:rPr>
              <a:t>EveryTxn</a:t>
            </a:r>
            <a:endParaRPr sz="2000" dirty="0">
              <a:solidFill>
                <a:srgbClr val="344068"/>
              </a:solidFill>
            </a:endParaRPr>
          </a:p>
          <a:p>
            <a:pPr marL="292608" lvl="1" indent="0" algn="l" rtl="0">
              <a:lnSpc>
                <a:spcPct val="90000"/>
              </a:lnSpc>
              <a:spcBef>
                <a:spcPts val="0"/>
              </a:spcBef>
              <a:spcAft>
                <a:spcPts val="0"/>
              </a:spcAft>
              <a:buClr>
                <a:srgbClr val="1CADE4"/>
              </a:buClr>
              <a:buSzPts val="2200"/>
              <a:buNone/>
            </a:pPr>
            <a:r>
              <a:rPr lang="en-US" sz="2000" dirty="0">
                <a:solidFill>
                  <a:srgbClr val="344068"/>
                </a:solidFill>
              </a:rPr>
              <a:t>Children's Defense Fund–Texas, </a:t>
            </a:r>
            <a:r>
              <a:rPr lang="en-US" sz="2000" u="sng" dirty="0">
                <a:solidFill>
                  <a:srgbClr val="344068"/>
                </a:solidFill>
                <a:hlinkClick r:id="rId4"/>
              </a:rPr>
              <a:t>cdftexas.org</a:t>
            </a:r>
            <a:r>
              <a:rPr lang="en-US" sz="2000" dirty="0">
                <a:solidFill>
                  <a:srgbClr val="344068"/>
                </a:solidFill>
              </a:rPr>
              <a:t>; @</a:t>
            </a:r>
            <a:r>
              <a:rPr lang="en-US" sz="2000" dirty="0" err="1">
                <a:solidFill>
                  <a:srgbClr val="344068"/>
                </a:solidFill>
              </a:rPr>
              <a:t>CDFTexas</a:t>
            </a:r>
            <a:endParaRPr sz="2000" dirty="0">
              <a:solidFill>
                <a:srgbClr val="344068"/>
              </a:solidFill>
            </a:endParaRPr>
          </a:p>
          <a:p>
            <a:pPr marL="292608" lvl="1" indent="0" algn="l" rtl="0">
              <a:lnSpc>
                <a:spcPct val="90000"/>
              </a:lnSpc>
              <a:spcBef>
                <a:spcPts val="0"/>
              </a:spcBef>
              <a:spcAft>
                <a:spcPts val="0"/>
              </a:spcAft>
              <a:buClr>
                <a:srgbClr val="1CADE4"/>
              </a:buClr>
              <a:buSzPts val="1800"/>
              <a:buNone/>
            </a:pPr>
            <a:r>
              <a:rPr lang="en-US" sz="2000" dirty="0">
                <a:solidFill>
                  <a:srgbClr val="344068"/>
                </a:solidFill>
              </a:rPr>
              <a:t> </a:t>
            </a:r>
            <a:endParaRPr sz="2000" cap="none" dirty="0">
              <a:solidFill>
                <a:srgbClr val="595959"/>
              </a:solidFill>
              <a:sym typeface="Calibri"/>
            </a:endParaRPr>
          </a:p>
          <a:p>
            <a:pPr marL="292608" lvl="1" indent="0" algn="l" rtl="0">
              <a:lnSpc>
                <a:spcPct val="90000"/>
              </a:lnSpc>
              <a:spcBef>
                <a:spcPts val="0"/>
              </a:spcBef>
              <a:spcAft>
                <a:spcPts val="0"/>
              </a:spcAft>
              <a:buClr>
                <a:srgbClr val="1CADE4"/>
              </a:buClr>
              <a:buSzPts val="1200"/>
              <a:buNone/>
            </a:pPr>
            <a:r>
              <a:rPr lang="en-US" sz="2000" cap="none" dirty="0">
                <a:solidFill>
                  <a:srgbClr val="595959"/>
                </a:solidFill>
                <a:sym typeface="Calibri"/>
              </a:rPr>
              <a:t>EVERY TEXAN;  ANNE DUNKELBERG, </a:t>
            </a:r>
            <a:r>
              <a:rPr lang="en-US" sz="2000" u="sng" dirty="0">
                <a:solidFill>
                  <a:srgbClr val="344068"/>
                </a:solidFill>
                <a:sym typeface="Calibri"/>
                <a:hlinkClick r:id="rId5"/>
              </a:rPr>
              <a:t>dunkelberg@</a:t>
            </a:r>
            <a:r>
              <a:rPr lang="en-US" sz="2000" u="sng" dirty="0">
                <a:solidFill>
                  <a:srgbClr val="344068"/>
                </a:solidFill>
                <a:hlinkClick r:id="rId5"/>
              </a:rPr>
              <a:t>everytexan</a:t>
            </a:r>
            <a:r>
              <a:rPr lang="en-US" sz="2000" u="sng" dirty="0">
                <a:solidFill>
                  <a:srgbClr val="344068"/>
                </a:solidFill>
                <a:sym typeface="Calibri"/>
                <a:hlinkClick r:id="rId5"/>
              </a:rPr>
              <a:t>.org</a:t>
            </a:r>
            <a:r>
              <a:rPr lang="en-US" sz="2000" dirty="0">
                <a:solidFill>
                  <a:srgbClr val="344068"/>
                </a:solidFill>
                <a:sym typeface="Calibri"/>
              </a:rPr>
              <a:t>; </a:t>
            </a:r>
            <a:r>
              <a:rPr lang="en-US" sz="2000" cap="none" dirty="0">
                <a:solidFill>
                  <a:srgbClr val="595959"/>
                </a:solidFill>
                <a:sym typeface="Calibri"/>
              </a:rPr>
              <a:t>512-627-5528</a:t>
            </a:r>
          </a:p>
          <a:p>
            <a:pPr marL="292608" lvl="1" indent="0">
              <a:spcBef>
                <a:spcPts val="0"/>
              </a:spcBef>
              <a:buClr>
                <a:srgbClr val="1CADE4"/>
              </a:buClr>
              <a:buSzPts val="1200"/>
              <a:buNone/>
            </a:pPr>
            <a:r>
              <a:rPr lang="en-US" sz="2000" dirty="0">
                <a:solidFill>
                  <a:srgbClr val="595959"/>
                </a:solidFill>
              </a:rPr>
              <a:t>EVERY TEXAN; KARLA MARTINEZ, Policy Analyst; </a:t>
            </a:r>
            <a:r>
              <a:rPr lang="en-US" sz="2000" dirty="0">
                <a:solidFill>
                  <a:srgbClr val="595959"/>
                </a:solidFill>
                <a:hlinkClick r:id="rId6"/>
              </a:rPr>
              <a:t>martinez@everytexan.org</a:t>
            </a:r>
            <a:r>
              <a:rPr lang="en-US" sz="2000" dirty="0">
                <a:solidFill>
                  <a:srgbClr val="595959"/>
                </a:solidFill>
              </a:rPr>
              <a:t>   </a:t>
            </a:r>
          </a:p>
          <a:p>
            <a:pPr marL="292608" lvl="1" indent="0">
              <a:spcBef>
                <a:spcPts val="0"/>
              </a:spcBef>
              <a:buClr>
                <a:srgbClr val="1CADE4"/>
              </a:buClr>
              <a:buSzPts val="1200"/>
              <a:buNone/>
            </a:pPr>
            <a:r>
              <a:rPr lang="en-US" sz="2000" dirty="0">
                <a:solidFill>
                  <a:srgbClr val="595959"/>
                </a:solidFill>
              </a:rPr>
              <a:t>CHILDREN'S DEFENSE FUND–TEXAS; ESTHER REYES </a:t>
            </a:r>
            <a:r>
              <a:rPr lang="en-US" sz="2000" dirty="0">
                <a:solidFill>
                  <a:srgbClr val="595959"/>
                </a:solidFill>
                <a:hlinkClick r:id="rId7"/>
              </a:rPr>
              <a:t>ereyes@childrensdefense.org</a:t>
            </a:r>
            <a:r>
              <a:rPr lang="en-US" sz="2000" dirty="0">
                <a:solidFill>
                  <a:srgbClr val="595959"/>
                </a:solidFill>
              </a:rPr>
              <a:t> , 512-568-7912  </a:t>
            </a:r>
            <a:endParaRPr lang="en-US" sz="2000" dirty="0"/>
          </a:p>
          <a:p>
            <a:pPr marL="292608" lvl="1" indent="0" algn="l" rtl="0">
              <a:lnSpc>
                <a:spcPct val="90000"/>
              </a:lnSpc>
              <a:spcBef>
                <a:spcPts val="0"/>
              </a:spcBef>
              <a:spcAft>
                <a:spcPts val="0"/>
              </a:spcAft>
              <a:buClr>
                <a:srgbClr val="1CADE4"/>
              </a:buClr>
              <a:buSzPts val="1200"/>
              <a:buNone/>
            </a:pPr>
            <a:endParaRPr lang="en-US" sz="2000" dirty="0">
              <a:solidFill>
                <a:srgbClr val="595959"/>
              </a:solidFill>
            </a:endParaRPr>
          </a:p>
          <a:p>
            <a:pPr marL="292608" lvl="1" indent="0" algn="l" rtl="0">
              <a:lnSpc>
                <a:spcPct val="90000"/>
              </a:lnSpc>
              <a:spcBef>
                <a:spcPts val="0"/>
              </a:spcBef>
              <a:spcAft>
                <a:spcPts val="0"/>
              </a:spcAft>
              <a:buClr>
                <a:srgbClr val="1CADE4"/>
              </a:buClr>
              <a:buSzPts val="1200"/>
              <a:buNone/>
            </a:pPr>
            <a:r>
              <a:rPr lang="en-US" sz="2000" dirty="0">
                <a:solidFill>
                  <a:schemeClr val="dk2"/>
                </a:solidFill>
              </a:rPr>
              <a:t>Get </a:t>
            </a:r>
            <a:r>
              <a:rPr lang="en-US" sz="2000" b="1" dirty="0">
                <a:solidFill>
                  <a:schemeClr val="dk2"/>
                </a:solidFill>
              </a:rPr>
              <a:t>Seguro Texas </a:t>
            </a:r>
            <a:r>
              <a:rPr lang="en-US" sz="2000" dirty="0">
                <a:solidFill>
                  <a:schemeClr val="dk2"/>
                </a:solidFill>
              </a:rPr>
              <a:t>Public Charge Updates:  English-</a:t>
            </a:r>
            <a:r>
              <a:rPr kumimoji="0" lang="en-US" sz="2000" b="0" i="0" u="none" strike="noStrike" kern="1200" cap="none" spc="0" normalizeH="0" baseline="0" noProof="0" dirty="0">
                <a:ln>
                  <a:noFill/>
                </a:ln>
                <a:solidFill>
                  <a:srgbClr val="F9F9F9"/>
                </a:solidFill>
                <a:effectLst/>
                <a:uLnTx/>
                <a:uFillTx/>
                <a:latin typeface="Trebuchet MS" panose="020B0603020202020204" pitchFamily="34" charset="0"/>
                <a:ea typeface="+mn-ea"/>
                <a:cs typeface="+mn-cs"/>
                <a:hlinkClick r:id="rId8"/>
              </a:rPr>
              <a:t> Sign up here!</a:t>
            </a:r>
            <a:r>
              <a:rPr lang="en-US" sz="2000" dirty="0">
                <a:solidFill>
                  <a:schemeClr val="dk2"/>
                </a:solidFill>
              </a:rPr>
              <a:t>  Spanish-</a:t>
            </a:r>
            <a:r>
              <a:rPr kumimoji="0" lang="en-US" sz="2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 </a:t>
            </a:r>
            <a:r>
              <a:rPr kumimoji="0" lang="en-US" sz="2000" b="0" i="0" u="none" strike="noStrike" kern="1200" cap="none" spc="0" normalizeH="0" baseline="0" noProof="0" dirty="0">
                <a:ln>
                  <a:noFill/>
                </a:ln>
                <a:solidFill>
                  <a:srgbClr val="F9F9F9"/>
                </a:solidFill>
                <a:effectLst/>
                <a:uLnTx/>
                <a:uFillTx/>
                <a:latin typeface="Trebuchet MS" panose="020B0603020202020204" pitchFamily="34" charset="0"/>
                <a:ea typeface="+mn-ea"/>
                <a:cs typeface="+mn-cs"/>
                <a:hlinkClick r:id="rId8"/>
              </a:rPr>
              <a:t>¡</a:t>
            </a:r>
            <a:r>
              <a:rPr kumimoji="0" lang="en-US" sz="2000" b="0" i="0" u="none" strike="noStrike" kern="1200" cap="none" spc="0" normalizeH="0" baseline="0" noProof="0" dirty="0" err="1">
                <a:ln>
                  <a:noFill/>
                </a:ln>
                <a:solidFill>
                  <a:srgbClr val="F9F9F9"/>
                </a:solidFill>
                <a:effectLst/>
                <a:uLnTx/>
                <a:uFillTx/>
                <a:latin typeface="Trebuchet MS" panose="020B0603020202020204" pitchFamily="34" charset="0"/>
                <a:ea typeface="+mn-ea"/>
                <a:cs typeface="+mn-cs"/>
                <a:hlinkClick r:id="rId8"/>
              </a:rPr>
              <a:t>Apúntense</a:t>
            </a:r>
            <a:r>
              <a:rPr kumimoji="0" lang="en-US" sz="2000" b="0" i="0" u="none" strike="noStrike" kern="1200" cap="none" spc="0" normalizeH="0" baseline="0" noProof="0" dirty="0">
                <a:ln>
                  <a:noFill/>
                </a:ln>
                <a:solidFill>
                  <a:srgbClr val="F9F9F9"/>
                </a:solidFill>
                <a:effectLst/>
                <a:uLnTx/>
                <a:uFillTx/>
                <a:latin typeface="Trebuchet MS" panose="020B0603020202020204" pitchFamily="34" charset="0"/>
                <a:ea typeface="+mn-ea"/>
                <a:cs typeface="+mn-cs"/>
                <a:hlinkClick r:id="rId8"/>
              </a:rPr>
              <a:t> </a:t>
            </a:r>
            <a:r>
              <a:rPr kumimoji="0" lang="en-US" sz="2000" b="0" i="0" u="none" strike="noStrike" kern="1200" cap="none" spc="0" normalizeH="0" baseline="0" noProof="0" dirty="0" err="1">
                <a:ln>
                  <a:noFill/>
                </a:ln>
                <a:solidFill>
                  <a:srgbClr val="F9F9F9"/>
                </a:solidFill>
                <a:effectLst/>
                <a:uLnTx/>
                <a:uFillTx/>
                <a:latin typeface="Trebuchet MS" panose="020B0603020202020204" pitchFamily="34" charset="0"/>
                <a:ea typeface="+mn-ea"/>
                <a:cs typeface="+mn-cs"/>
                <a:hlinkClick r:id="rId8"/>
              </a:rPr>
              <a:t>aquí</a:t>
            </a:r>
            <a:r>
              <a:rPr kumimoji="0" lang="en-US" sz="2000" b="0" i="0" u="none" strike="noStrike" kern="1200" cap="none" spc="0" normalizeH="0" baseline="0" noProof="0" dirty="0">
                <a:ln>
                  <a:noFill/>
                </a:ln>
                <a:solidFill>
                  <a:srgbClr val="F9F9F9"/>
                </a:solidFill>
                <a:effectLst/>
                <a:uLnTx/>
                <a:uFillTx/>
                <a:latin typeface="Trebuchet MS" panose="020B0603020202020204" pitchFamily="34" charset="0"/>
                <a:ea typeface="+mn-ea"/>
                <a:cs typeface="+mn-cs"/>
                <a:hlinkClick r:id="rId8"/>
              </a:rPr>
              <a:t>!</a:t>
            </a:r>
            <a:endParaRPr lang="en-US" sz="2000" kern="1200" dirty="0">
              <a:solidFill>
                <a:srgbClr val="F9F9F9"/>
              </a:solidFill>
              <a:latin typeface="Trebuchet MS" panose="020B0603020202020204" pitchFamily="34" charset="0"/>
              <a:ea typeface="+mn-ea"/>
              <a:cs typeface="+mn-cs"/>
            </a:endParaRPr>
          </a:p>
          <a:p>
            <a:pPr marL="292608" lvl="1" indent="0" algn="l" rtl="0">
              <a:lnSpc>
                <a:spcPct val="90000"/>
              </a:lnSpc>
              <a:spcBef>
                <a:spcPts val="0"/>
              </a:spcBef>
              <a:spcAft>
                <a:spcPts val="0"/>
              </a:spcAft>
              <a:buClr>
                <a:srgbClr val="1CADE4"/>
              </a:buClr>
              <a:buSzPts val="1200"/>
              <a:buNone/>
            </a:pPr>
            <a:endParaRPr lang="en-US" sz="2000" kern="1200" dirty="0">
              <a:solidFill>
                <a:srgbClr val="F9F9F9"/>
              </a:solidFill>
              <a:latin typeface="Trebuchet MS" panose="020B0603020202020204" pitchFamily="34" charset="0"/>
              <a:ea typeface="+mn-ea"/>
              <a:cs typeface="+mn-cs"/>
              <a:sym typeface="Calibri"/>
            </a:endParaRPr>
          </a:p>
          <a:p>
            <a:pPr marL="292608" lvl="1" indent="0" algn="l" rtl="0">
              <a:lnSpc>
                <a:spcPct val="90000"/>
              </a:lnSpc>
              <a:spcBef>
                <a:spcPts val="0"/>
              </a:spcBef>
              <a:spcAft>
                <a:spcPts val="0"/>
              </a:spcAft>
              <a:buClr>
                <a:srgbClr val="1CADE4"/>
              </a:buClr>
              <a:buSzPts val="1200"/>
              <a:buNone/>
            </a:pPr>
            <a:r>
              <a:rPr lang="en-US" sz="2000" dirty="0">
                <a:sym typeface="Calibri"/>
              </a:rPr>
              <a:t>Join the national Protecting Immigrant Families Campaign </a:t>
            </a:r>
            <a:endParaRPr sz="2000" dirty="0">
              <a:sym typeface="Calibri"/>
            </a:endParaRPr>
          </a:p>
          <a:p>
            <a:pPr marL="457200" lvl="1" indent="0">
              <a:spcBef>
                <a:spcPts val="0"/>
              </a:spcBef>
              <a:buNone/>
            </a:pPr>
            <a:r>
              <a:rPr lang="en-US" sz="2000" u="sng" dirty="0">
                <a:solidFill>
                  <a:srgbClr val="0563C1"/>
                </a:solidFill>
                <a:sym typeface="Calibri"/>
                <a:hlinkClick r:id="rId9"/>
              </a:rPr>
              <a:t>https://protectingimmigrantfamilies.org/</a:t>
            </a:r>
            <a:endParaRPr sz="2000" dirty="0">
              <a:sym typeface="Calibri"/>
            </a:endParaRPr>
          </a:p>
          <a:p>
            <a:pPr marL="0" lvl="0" indent="0" algn="l" rtl="0">
              <a:lnSpc>
                <a:spcPct val="90000"/>
              </a:lnSpc>
              <a:spcBef>
                <a:spcPts val="600"/>
              </a:spcBef>
              <a:spcAft>
                <a:spcPts val="0"/>
              </a:spcAft>
              <a:buClr>
                <a:srgbClr val="1CADE4"/>
              </a:buClr>
              <a:buSzPts val="2400"/>
              <a:buNone/>
            </a:pPr>
            <a:endParaRPr sz="2400" b="1" cap="none" dirty="0">
              <a:solidFill>
                <a:srgbClr val="595959"/>
              </a:solidFill>
              <a:latin typeface="Calibri"/>
              <a:ea typeface="Calibri"/>
              <a:cs typeface="Calibri"/>
              <a:sym typeface="Calibri"/>
            </a:endParaRPr>
          </a:p>
        </p:txBody>
      </p:sp>
      <p:sp>
        <p:nvSpPr>
          <p:cNvPr id="662" name="Google Shape;662;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
                <a:srgbClr val="FFFFFF"/>
              </a:buClr>
              <a:buSzPts val="1050"/>
              <a:buFont typeface="Calibri"/>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cs typeface="Calibri"/>
                <a:sym typeface="Calibri"/>
              </a:rPr>
              <a:pPr marL="0" marR="0" lvl="0" indent="0" algn="r" defTabSz="457200" rtl="0" eaLnBrk="1" fontAlgn="auto" latinLnBrk="0" hangingPunct="1">
                <a:lnSpc>
                  <a:spcPct val="100000"/>
                </a:lnSpc>
                <a:spcBef>
                  <a:spcPts val="0"/>
                </a:spcBef>
                <a:spcAft>
                  <a:spcPts val="0"/>
                </a:spcAft>
                <a:buClr>
                  <a:srgbClr val="FFFFFF"/>
                </a:buClr>
                <a:buSzPts val="1050"/>
                <a:buFont typeface="Calibri"/>
                <a:buNone/>
                <a:tabLst/>
                <a:defRPr/>
              </a:pPr>
              <a:t>61</a:t>
            </a:fld>
            <a:endParaRPr kumimoji="0" sz="1050" b="0" i="0" u="none" strike="noStrike" kern="1200" cap="none" spc="0" normalizeH="0" baseline="0" noProof="0">
              <a:ln>
                <a:noFill/>
              </a:ln>
              <a:solidFill>
                <a:srgbClr val="FFFFFF"/>
              </a:solidFill>
              <a:effectLst/>
              <a:uLnTx/>
              <a:uFillTx/>
              <a:latin typeface="Calibri"/>
              <a:cs typeface="Calibri"/>
              <a:sym typeface="Calibri"/>
            </a:endParaRPr>
          </a:p>
        </p:txBody>
      </p:sp>
      <p:pic>
        <p:nvPicPr>
          <p:cNvPr id="6" name="Google Shape;647;p16"/>
          <p:cNvPicPr preferRelativeResize="0"/>
          <p:nvPr/>
        </p:nvPicPr>
        <p:blipFill rotWithShape="1">
          <a:blip r:embed="rId10">
            <a:alphaModFix/>
          </a:blip>
          <a:srcRect/>
          <a:stretch/>
        </p:blipFill>
        <p:spPr>
          <a:xfrm>
            <a:off x="9216011" y="5399887"/>
            <a:ext cx="2470243" cy="791570"/>
          </a:xfrm>
          <a:prstGeom prst="rect">
            <a:avLst/>
          </a:prstGeom>
          <a:noFill/>
          <a:ln>
            <a:noFill/>
          </a:ln>
        </p:spPr>
      </p:pic>
      <p:pic>
        <p:nvPicPr>
          <p:cNvPr id="2" name="Picture 1"/>
          <p:cNvPicPr>
            <a:picLocks noChangeAspect="1"/>
          </p:cNvPicPr>
          <p:nvPr/>
        </p:nvPicPr>
        <p:blipFill>
          <a:blip r:embed="rId11"/>
          <a:stretch>
            <a:fillRect/>
          </a:stretch>
        </p:blipFill>
        <p:spPr>
          <a:xfrm>
            <a:off x="3504556" y="205194"/>
            <a:ext cx="4080680" cy="1672575"/>
          </a:xfrm>
          <a:prstGeom prst="rect">
            <a:avLst/>
          </a:prstGeom>
        </p:spPr>
      </p:pic>
    </p:spTree>
    <p:extLst>
      <p:ext uri="{BB962C8B-B14F-4D97-AF65-F5344CB8AC3E}">
        <p14:creationId xmlns:p14="http://schemas.microsoft.com/office/powerpoint/2010/main" val="2246362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D67BA-48ED-1542-BAD7-D0ECF5B8D4D0}"/>
              </a:ext>
            </a:extLst>
          </p:cNvPr>
          <p:cNvSpPr>
            <a:spLocks noGrp="1"/>
          </p:cNvSpPr>
          <p:nvPr>
            <p:ph type="title"/>
          </p:nvPr>
        </p:nvSpPr>
        <p:spPr>
          <a:xfrm>
            <a:off x="820747" y="20870"/>
            <a:ext cx="10058400" cy="1278726"/>
          </a:xfrm>
        </p:spPr>
        <p:txBody>
          <a:bodyPr>
            <a:normAutofit fontScale="90000"/>
          </a:bodyPr>
          <a:lstStyle/>
          <a:p>
            <a:r>
              <a:rPr lang="en-US" dirty="0"/>
              <a:t>“Lawfully Present” Immigration Categories Eligible for </a:t>
            </a:r>
            <a:r>
              <a:rPr lang="en-US" b="1" dirty="0"/>
              <a:t>Marketplace</a:t>
            </a:r>
            <a:r>
              <a:rPr lang="en-US" dirty="0"/>
              <a:t> Coverage – Part 1</a:t>
            </a:r>
          </a:p>
        </p:txBody>
      </p:sp>
      <p:sp>
        <p:nvSpPr>
          <p:cNvPr id="7" name="Text Placeholder 6">
            <a:extLst>
              <a:ext uri="{FF2B5EF4-FFF2-40B4-BE49-F238E27FC236}">
                <a16:creationId xmlns:a16="http://schemas.microsoft.com/office/drawing/2014/main" id="{74C9DAE6-ECB1-6041-A9B7-41C05FDCCC07}"/>
              </a:ext>
            </a:extLst>
          </p:cNvPr>
          <p:cNvSpPr>
            <a:spLocks noGrp="1"/>
          </p:cNvSpPr>
          <p:nvPr>
            <p:ph type="body" idx="1"/>
          </p:nvPr>
        </p:nvSpPr>
        <p:spPr>
          <a:xfrm>
            <a:off x="953017" y="1223700"/>
            <a:ext cx="5114225" cy="736282"/>
          </a:xfrm>
          <a:solidFill>
            <a:schemeClr val="accent2"/>
          </a:solidFill>
        </p:spPr>
        <p:txBody>
          <a:bodyPr/>
          <a:lstStyle/>
          <a:p>
            <a:r>
              <a:rPr lang="en-US" cap="none" dirty="0">
                <a:solidFill>
                  <a:srgbClr val="333333"/>
                </a:solidFill>
                <a:latin typeface="Open Sans" panose="020B0606030504020204" pitchFamily="34" charset="0"/>
              </a:rPr>
              <a:t>ALL </a:t>
            </a:r>
            <a:r>
              <a:rPr lang="en-US" b="1" cap="none" dirty="0">
                <a:solidFill>
                  <a:srgbClr val="0033CC"/>
                </a:solidFill>
                <a:latin typeface="Open Sans" panose="020B0606030504020204" pitchFamily="34" charset="0"/>
              </a:rPr>
              <a:t>“</a:t>
            </a:r>
            <a:r>
              <a:rPr lang="en-US" b="1" cap="none" dirty="0">
                <a:solidFill>
                  <a:srgbClr val="0033CC"/>
                </a:solidFill>
              </a:rPr>
              <a:t>qualified” </a:t>
            </a:r>
            <a:r>
              <a:rPr lang="en-US" cap="none" dirty="0">
                <a:solidFill>
                  <a:srgbClr val="333333"/>
                </a:solidFill>
              </a:rPr>
              <a:t>non-citizen</a:t>
            </a:r>
            <a:r>
              <a:rPr lang="en-US" cap="none" dirty="0">
                <a:solidFill>
                  <a:srgbClr val="333333"/>
                </a:solidFill>
                <a:latin typeface="Open Sans" panose="020B0606030504020204" pitchFamily="34" charset="0"/>
              </a:rPr>
              <a:t>s</a:t>
            </a:r>
            <a:endParaRPr lang="en-US" cap="none" dirty="0"/>
          </a:p>
        </p:txBody>
      </p:sp>
      <p:sp>
        <p:nvSpPr>
          <p:cNvPr id="5" name="Content Placeholder 4">
            <a:extLst>
              <a:ext uri="{FF2B5EF4-FFF2-40B4-BE49-F238E27FC236}">
                <a16:creationId xmlns:a16="http://schemas.microsoft.com/office/drawing/2014/main" id="{7627B113-0B7C-544D-8A5A-68621ACD4B04}"/>
              </a:ext>
            </a:extLst>
          </p:cNvPr>
          <p:cNvSpPr>
            <a:spLocks noGrp="1"/>
          </p:cNvSpPr>
          <p:nvPr>
            <p:ph sz="half" idx="2"/>
          </p:nvPr>
        </p:nvSpPr>
        <p:spPr>
          <a:xfrm>
            <a:off x="981774" y="1959982"/>
            <a:ext cx="5022211" cy="4394810"/>
          </a:xfrm>
          <a:ln>
            <a:solidFill>
              <a:schemeClr val="tx1"/>
            </a:solidFill>
          </a:ln>
        </p:spPr>
        <p:txBody>
          <a:bodyPr>
            <a:noAutofit/>
          </a:bodyPr>
          <a:lstStyle/>
          <a:p>
            <a:pPr marL="0" indent="0">
              <a:spcBef>
                <a:spcPts val="0"/>
              </a:spcBef>
              <a:spcAft>
                <a:spcPts val="800"/>
              </a:spcAft>
              <a:buNone/>
            </a:pPr>
            <a:r>
              <a:rPr lang="en-US" sz="1400" dirty="0"/>
              <a:t>“Qualified” Immigrants: </a:t>
            </a:r>
          </a:p>
          <a:p>
            <a:pPr marL="185738" indent="-171450">
              <a:spcBef>
                <a:spcPts val="0"/>
              </a:spcBef>
              <a:spcAft>
                <a:spcPts val="800"/>
              </a:spcAft>
              <a:buFont typeface="Wingdings" pitchFamily="2" charset="2"/>
              <a:buChar char="§"/>
            </a:pPr>
            <a:r>
              <a:rPr lang="en-US" sz="1400" dirty="0"/>
              <a:t>Lawful Permanent Resident (LPR/green card holder) </a:t>
            </a:r>
          </a:p>
          <a:p>
            <a:pPr marL="185738" indent="-171450">
              <a:spcBef>
                <a:spcPts val="0"/>
              </a:spcBef>
              <a:spcAft>
                <a:spcPts val="800"/>
              </a:spcAft>
              <a:buFont typeface="Wingdings" pitchFamily="2" charset="2"/>
              <a:buChar char="§"/>
            </a:pPr>
            <a:r>
              <a:rPr lang="en-US" sz="1400" dirty="0"/>
              <a:t>Refugee </a:t>
            </a:r>
          </a:p>
          <a:p>
            <a:pPr marL="185738" indent="-171450">
              <a:spcBef>
                <a:spcPts val="0"/>
              </a:spcBef>
              <a:spcAft>
                <a:spcPts val="800"/>
              </a:spcAft>
              <a:buFont typeface="Wingdings" pitchFamily="2" charset="2"/>
              <a:buChar char="§"/>
            </a:pPr>
            <a:r>
              <a:rPr lang="en-US" sz="1400" dirty="0"/>
              <a:t>Asylee </a:t>
            </a:r>
          </a:p>
          <a:p>
            <a:pPr marL="185738" indent="-171450">
              <a:spcBef>
                <a:spcPts val="0"/>
              </a:spcBef>
              <a:spcAft>
                <a:spcPts val="800"/>
              </a:spcAft>
              <a:buFont typeface="Wingdings" pitchFamily="2" charset="2"/>
              <a:buChar char="§"/>
            </a:pPr>
            <a:r>
              <a:rPr lang="en-US" sz="1400" dirty="0"/>
              <a:t>Cuban/Haitian Entrant </a:t>
            </a:r>
          </a:p>
          <a:p>
            <a:pPr marL="185738" indent="-171450">
              <a:spcBef>
                <a:spcPts val="0"/>
              </a:spcBef>
              <a:spcAft>
                <a:spcPts val="800"/>
              </a:spcAft>
              <a:buFont typeface="Wingdings" pitchFamily="2" charset="2"/>
              <a:buChar char="§"/>
            </a:pPr>
            <a:r>
              <a:rPr lang="en-US" sz="1400" dirty="0"/>
              <a:t>Paroled into the U.S. for at least one year </a:t>
            </a:r>
          </a:p>
          <a:p>
            <a:pPr marL="185738" indent="-171450">
              <a:spcBef>
                <a:spcPts val="0"/>
              </a:spcBef>
              <a:spcAft>
                <a:spcPts val="800"/>
              </a:spcAft>
              <a:buFont typeface="Wingdings" pitchFamily="2" charset="2"/>
              <a:buChar char="§"/>
            </a:pPr>
            <a:r>
              <a:rPr lang="en-US" sz="1400" dirty="0"/>
              <a:t>Conditional Entrant </a:t>
            </a:r>
          </a:p>
          <a:p>
            <a:pPr marL="185738" indent="-171450">
              <a:spcBef>
                <a:spcPts val="0"/>
              </a:spcBef>
              <a:spcAft>
                <a:spcPts val="800"/>
              </a:spcAft>
              <a:buFont typeface="Wingdings" pitchFamily="2" charset="2"/>
              <a:buChar char="§"/>
            </a:pPr>
            <a:r>
              <a:rPr lang="en-US" sz="1400" dirty="0"/>
              <a:t>Granted Withholding of Deportation or Withholding of Removal </a:t>
            </a:r>
          </a:p>
          <a:p>
            <a:pPr marL="185738" indent="-171450">
              <a:spcBef>
                <a:spcPts val="0"/>
              </a:spcBef>
              <a:spcAft>
                <a:spcPts val="800"/>
              </a:spcAft>
              <a:buFont typeface="Wingdings" pitchFamily="2" charset="2"/>
              <a:buChar char="§"/>
            </a:pPr>
            <a:r>
              <a:rPr lang="en-US" sz="1400" dirty="0"/>
              <a:t>Battered Spouse, Child and Parent </a:t>
            </a:r>
          </a:p>
          <a:p>
            <a:pPr marL="185738" indent="-171450">
              <a:spcBef>
                <a:spcPts val="0"/>
              </a:spcBef>
              <a:spcAft>
                <a:spcPts val="800"/>
              </a:spcAft>
              <a:buFont typeface="Wingdings" pitchFamily="2" charset="2"/>
              <a:buChar char="§"/>
            </a:pPr>
            <a:r>
              <a:rPr lang="en-US" sz="1400" dirty="0"/>
              <a:t>Trafficking Survivor and his/her Spouse, Child, Sibling or Parent (“T visa”)</a:t>
            </a:r>
          </a:p>
          <a:p>
            <a:pPr marL="185738" indent="-171450">
              <a:spcBef>
                <a:spcPts val="0"/>
              </a:spcBef>
              <a:spcAft>
                <a:spcPts val="800"/>
              </a:spcAft>
              <a:buFont typeface="Wingdings" pitchFamily="2" charset="2"/>
              <a:buChar char="§"/>
            </a:pPr>
            <a:r>
              <a:rPr lang="en-US" sz="1400" dirty="0"/>
              <a:t>individuals residing in the U.S. pursuant to a Compact of Free Association (COFA)* (for Medicaid purposes only)</a:t>
            </a:r>
          </a:p>
          <a:p>
            <a:pPr marL="0" indent="0">
              <a:spcBef>
                <a:spcPts val="0"/>
              </a:spcBef>
              <a:spcAft>
                <a:spcPts val="800"/>
              </a:spcAft>
              <a:buNone/>
            </a:pPr>
            <a:r>
              <a:rPr lang="en-US" sz="1400" dirty="0"/>
              <a:t>Others: </a:t>
            </a:r>
          </a:p>
          <a:p>
            <a:pPr marL="185738" indent="-171450">
              <a:spcBef>
                <a:spcPts val="0"/>
              </a:spcBef>
              <a:spcAft>
                <a:spcPts val="800"/>
              </a:spcAft>
              <a:buFont typeface="Wingdings" pitchFamily="2" charset="2"/>
              <a:buChar char="§"/>
            </a:pPr>
            <a:r>
              <a:rPr lang="en-US" sz="1400" dirty="0"/>
              <a:t>Member of a federally-recognized Indian tribe or American Indian born in Canada</a:t>
            </a:r>
          </a:p>
        </p:txBody>
      </p:sp>
      <p:sp>
        <p:nvSpPr>
          <p:cNvPr id="9" name="Content Placeholder 8">
            <a:extLst>
              <a:ext uri="{FF2B5EF4-FFF2-40B4-BE49-F238E27FC236}">
                <a16:creationId xmlns:a16="http://schemas.microsoft.com/office/drawing/2014/main" id="{B3893661-304F-E941-85EE-FDA24819E1FA}"/>
              </a:ext>
            </a:extLst>
          </p:cNvPr>
          <p:cNvSpPr>
            <a:spLocks noGrp="1"/>
          </p:cNvSpPr>
          <p:nvPr>
            <p:ph sz="quarter" idx="4"/>
          </p:nvPr>
        </p:nvSpPr>
        <p:spPr>
          <a:xfrm>
            <a:off x="6052867" y="1959982"/>
            <a:ext cx="4937760" cy="3725477"/>
          </a:xfrm>
          <a:ln>
            <a:solidFill>
              <a:schemeClr val="tx1"/>
            </a:solidFill>
          </a:ln>
        </p:spPr>
        <p:txBody>
          <a:bodyPr>
            <a:normAutofit fontScale="40000" lnSpcReduction="20000"/>
          </a:bodyPr>
          <a:lstStyle/>
          <a:p>
            <a:pPr marL="185738" indent="-171450">
              <a:lnSpc>
                <a:spcPct val="110000"/>
              </a:lnSpc>
              <a:spcBef>
                <a:spcPts val="0"/>
              </a:spcBef>
              <a:spcAft>
                <a:spcPts val="800"/>
              </a:spcAft>
              <a:buFont typeface="Wingdings" pitchFamily="2" charset="2"/>
              <a:buChar char="§"/>
            </a:pPr>
            <a:r>
              <a:rPr lang="en-US" sz="4300" dirty="0"/>
              <a:t>Granted relief under the Convention Against Torture (CAT)</a:t>
            </a:r>
          </a:p>
          <a:p>
            <a:pPr marL="185738" indent="-171450">
              <a:lnSpc>
                <a:spcPct val="110000"/>
              </a:lnSpc>
              <a:spcBef>
                <a:spcPts val="0"/>
              </a:spcBef>
              <a:spcAft>
                <a:spcPts val="800"/>
              </a:spcAft>
              <a:buFont typeface="Wingdings" pitchFamily="2" charset="2"/>
              <a:buChar char="§"/>
            </a:pPr>
            <a:r>
              <a:rPr lang="en-US" sz="4300" dirty="0"/>
              <a:t>Temporary Protected Status (TPS)</a:t>
            </a:r>
          </a:p>
          <a:p>
            <a:pPr marL="185738" indent="-171450">
              <a:lnSpc>
                <a:spcPct val="110000"/>
              </a:lnSpc>
              <a:spcBef>
                <a:spcPts val="0"/>
              </a:spcBef>
              <a:spcAft>
                <a:spcPts val="800"/>
              </a:spcAft>
              <a:buFont typeface="Wingdings" pitchFamily="2" charset="2"/>
              <a:buChar char="§"/>
            </a:pPr>
            <a:r>
              <a:rPr lang="en-US" sz="4300" dirty="0"/>
              <a:t>Deferred Enforced Departure (DED)</a:t>
            </a:r>
          </a:p>
          <a:p>
            <a:pPr marL="185738" indent="-171450">
              <a:lnSpc>
                <a:spcPct val="110000"/>
              </a:lnSpc>
              <a:spcBef>
                <a:spcPts val="0"/>
              </a:spcBef>
              <a:spcAft>
                <a:spcPts val="800"/>
              </a:spcAft>
              <a:buFont typeface="Wingdings" pitchFamily="2" charset="2"/>
              <a:buChar char="§"/>
            </a:pPr>
            <a:r>
              <a:rPr lang="en-US" sz="4300" dirty="0"/>
              <a:t>Deferred Action (</a:t>
            </a:r>
            <a:r>
              <a:rPr lang="en-US" sz="4300" i="1" dirty="0"/>
              <a:t>except</a:t>
            </a:r>
            <a:r>
              <a:rPr lang="en-US" sz="4300" dirty="0"/>
              <a:t> DACA)</a:t>
            </a:r>
          </a:p>
          <a:p>
            <a:pPr marL="185738" indent="-171450">
              <a:lnSpc>
                <a:spcPct val="110000"/>
              </a:lnSpc>
              <a:spcBef>
                <a:spcPts val="0"/>
              </a:spcBef>
              <a:spcAft>
                <a:spcPts val="800"/>
              </a:spcAft>
              <a:buFont typeface="Wingdings" pitchFamily="2" charset="2"/>
              <a:buChar char="§"/>
            </a:pPr>
            <a:r>
              <a:rPr lang="en-US" sz="4300" dirty="0"/>
              <a:t>Paroled into the US for less than one year</a:t>
            </a:r>
          </a:p>
          <a:p>
            <a:pPr marL="185738" indent="-171450">
              <a:lnSpc>
                <a:spcPct val="110000"/>
              </a:lnSpc>
              <a:spcBef>
                <a:spcPts val="0"/>
              </a:spcBef>
              <a:spcAft>
                <a:spcPts val="800"/>
              </a:spcAft>
              <a:buFont typeface="Wingdings" pitchFamily="2" charset="2"/>
              <a:buChar char="§"/>
            </a:pPr>
            <a:r>
              <a:rPr lang="en-US" sz="4300" dirty="0"/>
              <a:t>Individual with Nonimmigrant Status (includes worker visas; student visas; U visas; and many others)</a:t>
            </a:r>
          </a:p>
          <a:p>
            <a:pPr marL="185738" indent="-171450">
              <a:lnSpc>
                <a:spcPct val="110000"/>
              </a:lnSpc>
              <a:spcBef>
                <a:spcPts val="0"/>
              </a:spcBef>
              <a:spcAft>
                <a:spcPts val="800"/>
              </a:spcAft>
              <a:buFont typeface="Wingdings" pitchFamily="2" charset="2"/>
              <a:buChar char="§"/>
            </a:pPr>
            <a:r>
              <a:rPr lang="en-US" sz="4300" dirty="0"/>
              <a:t>Administrative order staying removal issued by the Department of Homeland Security </a:t>
            </a:r>
          </a:p>
          <a:p>
            <a:pPr marL="185738" indent="-171450">
              <a:lnSpc>
                <a:spcPct val="110000"/>
              </a:lnSpc>
              <a:spcBef>
                <a:spcPts val="0"/>
              </a:spcBef>
              <a:spcAft>
                <a:spcPts val="800"/>
              </a:spcAft>
              <a:buFont typeface="Wingdings" pitchFamily="2" charset="2"/>
              <a:buChar char="§"/>
            </a:pPr>
            <a:r>
              <a:rPr lang="en-US" sz="4300" dirty="0"/>
              <a:t>Lawful Temporary Resident</a:t>
            </a:r>
          </a:p>
          <a:p>
            <a:pPr marL="185738" indent="-171450">
              <a:lnSpc>
                <a:spcPct val="110000"/>
              </a:lnSpc>
              <a:spcBef>
                <a:spcPts val="0"/>
              </a:spcBef>
              <a:spcAft>
                <a:spcPts val="800"/>
              </a:spcAft>
              <a:buFont typeface="Wingdings" pitchFamily="2" charset="2"/>
              <a:buChar char="§"/>
            </a:pPr>
            <a:r>
              <a:rPr lang="en-US" sz="4300" dirty="0"/>
              <a:t>Family Unity</a:t>
            </a:r>
          </a:p>
        </p:txBody>
      </p:sp>
      <p:sp>
        <p:nvSpPr>
          <p:cNvPr id="2" name="Slide Number Placeholder 1">
            <a:extLst>
              <a:ext uri="{FF2B5EF4-FFF2-40B4-BE49-F238E27FC236}">
                <a16:creationId xmlns:a16="http://schemas.microsoft.com/office/drawing/2014/main" id="{C0D255D7-5953-0941-9653-458131EB3454}"/>
              </a:ext>
            </a:extLst>
          </p:cNvPr>
          <p:cNvSpPr>
            <a:spLocks noGrp="1"/>
          </p:cNvSpPr>
          <p:nvPr>
            <p:ph type="sldNum" sz="quarter" idx="12"/>
          </p:nvPr>
        </p:nvSpPr>
        <p:spPr/>
        <p:txBody>
          <a:bodyPr/>
          <a:lstStyle/>
          <a:p>
            <a:fld id="{D81DA284-B515-486F-9F0E-B077CD7251C9}" type="slidenum">
              <a:rPr lang="en-US" smtClean="0"/>
              <a:t>7</a:t>
            </a:fld>
            <a:endParaRPr lang="en-US"/>
          </a:p>
        </p:txBody>
      </p:sp>
      <p:sp>
        <p:nvSpPr>
          <p:cNvPr id="8" name="Text Placeholder 7">
            <a:extLst>
              <a:ext uri="{FF2B5EF4-FFF2-40B4-BE49-F238E27FC236}">
                <a16:creationId xmlns:a16="http://schemas.microsoft.com/office/drawing/2014/main" id="{56BF1298-A8BD-0844-B637-4CCC09CF1BD5}"/>
              </a:ext>
            </a:extLst>
          </p:cNvPr>
          <p:cNvSpPr>
            <a:spLocks noGrp="1"/>
          </p:cNvSpPr>
          <p:nvPr>
            <p:ph type="body" sz="quarter" idx="3"/>
          </p:nvPr>
        </p:nvSpPr>
        <p:spPr>
          <a:xfrm>
            <a:off x="6038491" y="1223700"/>
            <a:ext cx="4937760" cy="736282"/>
          </a:xfrm>
          <a:solidFill>
            <a:schemeClr val="accent2"/>
          </a:solidFill>
        </p:spPr>
        <p:txBody>
          <a:bodyPr/>
          <a:lstStyle/>
          <a:p>
            <a:r>
              <a:rPr lang="en-US" cap="none" dirty="0">
                <a:solidFill>
                  <a:schemeClr val="tx1"/>
                </a:solidFill>
              </a:rPr>
              <a:t>PLUS Other </a:t>
            </a:r>
            <a:r>
              <a:rPr lang="en-US" b="1" cap="none" dirty="0">
                <a:solidFill>
                  <a:srgbClr val="0033CC"/>
                </a:solidFill>
              </a:rPr>
              <a:t>“Lawfully Present” </a:t>
            </a:r>
            <a:r>
              <a:rPr lang="en-US" cap="none" dirty="0">
                <a:solidFill>
                  <a:schemeClr val="tx1"/>
                </a:solidFill>
              </a:rPr>
              <a:t>Immigrants:</a:t>
            </a:r>
          </a:p>
        </p:txBody>
      </p:sp>
      <p:sp>
        <p:nvSpPr>
          <p:cNvPr id="6" name="TextBox 5">
            <a:extLst>
              <a:ext uri="{FF2B5EF4-FFF2-40B4-BE49-F238E27FC236}">
                <a16:creationId xmlns:a16="http://schemas.microsoft.com/office/drawing/2014/main" id="{14A98C7B-3969-45A8-2A15-C21CA501B76D}"/>
              </a:ext>
            </a:extLst>
          </p:cNvPr>
          <p:cNvSpPr txBox="1"/>
          <p:nvPr/>
        </p:nvSpPr>
        <p:spPr>
          <a:xfrm>
            <a:off x="6026990" y="5721121"/>
            <a:ext cx="5158597" cy="615553"/>
          </a:xfrm>
          <a:prstGeom prst="rect">
            <a:avLst/>
          </a:prstGeom>
          <a:noFill/>
        </p:spPr>
        <p:txBody>
          <a:bodyPr wrap="square" rtlCol="0">
            <a:spAutoFit/>
          </a:bodyPr>
          <a:lstStyle/>
          <a:p>
            <a:r>
              <a:rPr lang="en-US" dirty="0"/>
              <a:t>* </a:t>
            </a:r>
            <a:r>
              <a:rPr lang="en-US" sz="1600" dirty="0"/>
              <a:t>Citizens of the Marshall Islands, Micronesia, and Palau who are living in one of the U.S. states or territories</a:t>
            </a:r>
          </a:p>
        </p:txBody>
      </p:sp>
    </p:spTree>
    <p:extLst>
      <p:ext uri="{BB962C8B-B14F-4D97-AF65-F5344CB8AC3E}">
        <p14:creationId xmlns:p14="http://schemas.microsoft.com/office/powerpoint/2010/main" val="835721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7E03-3E94-AD43-8381-232E94B6692A}"/>
              </a:ext>
            </a:extLst>
          </p:cNvPr>
          <p:cNvSpPr>
            <a:spLocks noGrp="1"/>
          </p:cNvSpPr>
          <p:nvPr>
            <p:ph type="title"/>
          </p:nvPr>
        </p:nvSpPr>
        <p:spPr/>
        <p:txBody>
          <a:bodyPr>
            <a:normAutofit fontScale="90000"/>
          </a:bodyPr>
          <a:lstStyle/>
          <a:p>
            <a:r>
              <a:rPr lang="en-US" dirty="0"/>
              <a:t>“Lawfully Present” Immigration Categories Eligible for </a:t>
            </a:r>
            <a:r>
              <a:rPr lang="en-US" b="1" dirty="0"/>
              <a:t>Marketplace</a:t>
            </a:r>
            <a:r>
              <a:rPr lang="en-US" dirty="0"/>
              <a:t> Coverage – Part 2</a:t>
            </a:r>
          </a:p>
        </p:txBody>
      </p:sp>
      <p:sp>
        <p:nvSpPr>
          <p:cNvPr id="3" name="Text Placeholder 2">
            <a:extLst>
              <a:ext uri="{FF2B5EF4-FFF2-40B4-BE49-F238E27FC236}">
                <a16:creationId xmlns:a16="http://schemas.microsoft.com/office/drawing/2014/main" id="{5700A35F-41CA-494F-8F6D-7F7997701624}"/>
              </a:ext>
            </a:extLst>
          </p:cNvPr>
          <p:cNvSpPr>
            <a:spLocks noGrp="1"/>
          </p:cNvSpPr>
          <p:nvPr>
            <p:ph type="body" idx="1"/>
          </p:nvPr>
        </p:nvSpPr>
        <p:spPr>
          <a:xfrm>
            <a:off x="1097280" y="1799558"/>
            <a:ext cx="4937760" cy="736282"/>
          </a:xfrm>
          <a:solidFill>
            <a:schemeClr val="accent2"/>
          </a:solidFill>
        </p:spPr>
        <p:txBody>
          <a:bodyPr/>
          <a:lstStyle/>
          <a:p>
            <a:r>
              <a:rPr lang="en-US" b="1" cap="none" dirty="0">
                <a:solidFill>
                  <a:schemeClr val="tx1"/>
                </a:solidFill>
              </a:rPr>
              <a:t>APPLICANT</a:t>
            </a:r>
            <a:r>
              <a:rPr lang="en-US" cap="none" dirty="0">
                <a:solidFill>
                  <a:schemeClr val="tx1"/>
                </a:solidFill>
              </a:rPr>
              <a:t> for Any of These Statuses:</a:t>
            </a:r>
          </a:p>
        </p:txBody>
      </p:sp>
      <p:sp>
        <p:nvSpPr>
          <p:cNvPr id="4" name="Content Placeholder 3">
            <a:extLst>
              <a:ext uri="{FF2B5EF4-FFF2-40B4-BE49-F238E27FC236}">
                <a16:creationId xmlns:a16="http://schemas.microsoft.com/office/drawing/2014/main" id="{C3E59387-9DB3-D74C-88C3-D8C4B51293FF}"/>
              </a:ext>
            </a:extLst>
          </p:cNvPr>
          <p:cNvSpPr>
            <a:spLocks noGrp="1"/>
          </p:cNvSpPr>
          <p:nvPr>
            <p:ph sz="half" idx="2"/>
          </p:nvPr>
        </p:nvSpPr>
        <p:spPr>
          <a:xfrm>
            <a:off x="1097280" y="2536309"/>
            <a:ext cx="4937760" cy="3286760"/>
          </a:xfrm>
          <a:ln>
            <a:solidFill>
              <a:schemeClr val="tx1"/>
            </a:solidFill>
          </a:ln>
        </p:spPr>
        <p:txBody>
          <a:bodyPr>
            <a:normAutofit/>
          </a:bodyPr>
          <a:lstStyle/>
          <a:p>
            <a:pPr lvl="1">
              <a:buFont typeface="Wingdings" pitchFamily="2" charset="2"/>
              <a:buChar char="§"/>
            </a:pPr>
            <a:r>
              <a:rPr lang="en-US" dirty="0"/>
              <a:t>Lawful Permanent Resident (with an approved visa petition)</a:t>
            </a:r>
          </a:p>
          <a:p>
            <a:pPr lvl="1">
              <a:buFont typeface="Wingdings" pitchFamily="2" charset="2"/>
              <a:buChar char="§"/>
            </a:pPr>
            <a:r>
              <a:rPr lang="en-US" dirty="0"/>
              <a:t>Special Immigrant Juvenile Status</a:t>
            </a:r>
          </a:p>
          <a:p>
            <a:pPr lvl="1">
              <a:buFont typeface="Wingdings" pitchFamily="2" charset="2"/>
              <a:buChar char="§"/>
            </a:pPr>
            <a:r>
              <a:rPr lang="en-US" dirty="0"/>
              <a:t>Victim of Trafficking Visa (T visa)</a:t>
            </a:r>
          </a:p>
          <a:p>
            <a:pPr lvl="1">
              <a:buFont typeface="Wingdings" pitchFamily="2" charset="2"/>
              <a:buChar char="§"/>
            </a:pPr>
            <a:r>
              <a:rPr lang="en-US" dirty="0"/>
              <a:t>Withholding of deportation or withholding of removal, under the immigration laws or under the Convention Against Torture (CAT)*</a:t>
            </a:r>
          </a:p>
        </p:txBody>
      </p:sp>
      <p:sp>
        <p:nvSpPr>
          <p:cNvPr id="5" name="Text Placeholder 4">
            <a:extLst>
              <a:ext uri="{FF2B5EF4-FFF2-40B4-BE49-F238E27FC236}">
                <a16:creationId xmlns:a16="http://schemas.microsoft.com/office/drawing/2014/main" id="{4100DB85-7AC9-0A45-BBBE-CFE591F578E2}"/>
              </a:ext>
            </a:extLst>
          </p:cNvPr>
          <p:cNvSpPr>
            <a:spLocks noGrp="1"/>
          </p:cNvSpPr>
          <p:nvPr>
            <p:ph type="body" sz="quarter" idx="3"/>
          </p:nvPr>
        </p:nvSpPr>
        <p:spPr>
          <a:xfrm>
            <a:off x="6019542" y="1799558"/>
            <a:ext cx="4937760" cy="736282"/>
          </a:xfrm>
          <a:solidFill>
            <a:schemeClr val="accent2"/>
          </a:solidFill>
        </p:spPr>
        <p:txBody>
          <a:bodyPr>
            <a:normAutofit/>
          </a:bodyPr>
          <a:lstStyle/>
          <a:p>
            <a:r>
              <a:rPr lang="en-US" cap="none" dirty="0">
                <a:solidFill>
                  <a:schemeClr val="tx1"/>
                </a:solidFill>
              </a:rPr>
              <a:t>Must Also Have Employment Authorization:</a:t>
            </a:r>
          </a:p>
        </p:txBody>
      </p:sp>
      <p:sp>
        <p:nvSpPr>
          <p:cNvPr id="6" name="Content Placeholder 5">
            <a:extLst>
              <a:ext uri="{FF2B5EF4-FFF2-40B4-BE49-F238E27FC236}">
                <a16:creationId xmlns:a16="http://schemas.microsoft.com/office/drawing/2014/main" id="{04126657-E13B-1541-8BF8-5EDA15744B83}"/>
              </a:ext>
            </a:extLst>
          </p:cNvPr>
          <p:cNvSpPr>
            <a:spLocks noGrp="1"/>
          </p:cNvSpPr>
          <p:nvPr>
            <p:ph sz="quarter" idx="4"/>
          </p:nvPr>
        </p:nvSpPr>
        <p:spPr>
          <a:xfrm>
            <a:off x="6035040" y="2536309"/>
            <a:ext cx="4937760" cy="3286760"/>
          </a:xfrm>
          <a:ln>
            <a:solidFill>
              <a:schemeClr val="tx1"/>
            </a:solidFill>
          </a:ln>
        </p:spPr>
        <p:txBody>
          <a:bodyPr>
            <a:normAutofit/>
          </a:bodyPr>
          <a:lstStyle/>
          <a:p>
            <a:pPr lvl="1">
              <a:buFont typeface="Wingdings" pitchFamily="2" charset="2"/>
              <a:buChar char="§"/>
            </a:pPr>
            <a:r>
              <a:rPr lang="en-US" dirty="0"/>
              <a:t>Applicant for Temporary Protected Status</a:t>
            </a:r>
          </a:p>
          <a:p>
            <a:pPr lvl="1">
              <a:buFont typeface="Wingdings" pitchFamily="2" charset="2"/>
              <a:buChar char="§"/>
            </a:pPr>
            <a:r>
              <a:rPr lang="en-US" dirty="0"/>
              <a:t>Registry Applicants</a:t>
            </a:r>
          </a:p>
          <a:p>
            <a:pPr lvl="1">
              <a:buFont typeface="Wingdings" pitchFamily="2" charset="2"/>
              <a:buChar char="§"/>
            </a:pPr>
            <a:r>
              <a:rPr lang="en-US" dirty="0"/>
              <a:t>Order of Supervision</a:t>
            </a:r>
          </a:p>
          <a:p>
            <a:pPr lvl="1">
              <a:buFont typeface="Wingdings" pitchFamily="2" charset="2"/>
              <a:buChar char="§"/>
            </a:pPr>
            <a:r>
              <a:rPr lang="en-US" dirty="0"/>
              <a:t>Applicant for Cancellation of Removal or Suspension of Deportation</a:t>
            </a:r>
          </a:p>
          <a:p>
            <a:pPr lvl="1">
              <a:buFont typeface="Wingdings" pitchFamily="2" charset="2"/>
              <a:buChar char="§"/>
            </a:pPr>
            <a:r>
              <a:rPr lang="en-US" dirty="0"/>
              <a:t>Applicant for Legalization under IRCA</a:t>
            </a:r>
          </a:p>
          <a:p>
            <a:pPr lvl="1">
              <a:buFont typeface="Wingdings" pitchFamily="2" charset="2"/>
              <a:buChar char="§"/>
            </a:pPr>
            <a:r>
              <a:rPr lang="en-US" dirty="0"/>
              <a:t>Applicant for LPR under the LIFE Act</a:t>
            </a:r>
          </a:p>
          <a:p>
            <a:pPr lvl="1">
              <a:buFont typeface="Wingdings" pitchFamily="2" charset="2"/>
              <a:buChar char="§"/>
            </a:pPr>
            <a:r>
              <a:rPr lang="en-US" dirty="0"/>
              <a:t>Applicants for asylum*</a:t>
            </a:r>
          </a:p>
        </p:txBody>
      </p:sp>
      <p:sp>
        <p:nvSpPr>
          <p:cNvPr id="7" name="Slide Number Placeholder 6">
            <a:extLst>
              <a:ext uri="{FF2B5EF4-FFF2-40B4-BE49-F238E27FC236}">
                <a16:creationId xmlns:a16="http://schemas.microsoft.com/office/drawing/2014/main" id="{679E5CF5-A19B-5647-8FF7-0BDDE39E1608}"/>
              </a:ext>
            </a:extLst>
          </p:cNvPr>
          <p:cNvSpPr>
            <a:spLocks noGrp="1"/>
          </p:cNvSpPr>
          <p:nvPr>
            <p:ph type="sldNum" sz="quarter" idx="12"/>
          </p:nvPr>
        </p:nvSpPr>
        <p:spPr/>
        <p:txBody>
          <a:bodyPr/>
          <a:lstStyle/>
          <a:p>
            <a:fld id="{D81DA284-B515-486F-9F0E-B077CD7251C9}" type="slidenum">
              <a:rPr lang="en-US" smtClean="0"/>
              <a:t>8</a:t>
            </a:fld>
            <a:endParaRPr lang="en-US"/>
          </a:p>
        </p:txBody>
      </p:sp>
      <p:sp>
        <p:nvSpPr>
          <p:cNvPr id="8" name="Rectangle 7">
            <a:extLst>
              <a:ext uri="{FF2B5EF4-FFF2-40B4-BE49-F238E27FC236}">
                <a16:creationId xmlns:a16="http://schemas.microsoft.com/office/drawing/2014/main" id="{8FFF2FF0-6FAE-0347-B9DC-6CA070772CEE}"/>
              </a:ext>
            </a:extLst>
          </p:cNvPr>
          <p:cNvSpPr/>
          <p:nvPr/>
        </p:nvSpPr>
        <p:spPr>
          <a:xfrm>
            <a:off x="979517" y="5813454"/>
            <a:ext cx="10115203" cy="535531"/>
          </a:xfrm>
          <a:prstGeom prst="rect">
            <a:avLst/>
          </a:prstGeom>
        </p:spPr>
        <p:txBody>
          <a:bodyPr wrap="square">
            <a:spAutoFit/>
          </a:bodyPr>
          <a:lstStyle/>
          <a:p>
            <a:pPr marL="91440" indent="-91440" defTabSz="914400">
              <a:lnSpc>
                <a:spcPct val="90000"/>
              </a:lnSpc>
              <a:spcBef>
                <a:spcPts val="1200"/>
              </a:spcBef>
              <a:spcAft>
                <a:spcPts val="200"/>
              </a:spcAft>
              <a:buClr>
                <a:schemeClr val="accent1"/>
              </a:buClr>
              <a:buSzPct val="100000"/>
              <a:buFont typeface="Calibri" panose="020F0502020204030204" pitchFamily="34" charset="0"/>
              <a:buChar char=" "/>
            </a:pPr>
            <a:r>
              <a:rPr lang="en-US" sz="1600" dirty="0">
                <a:solidFill>
                  <a:schemeClr val="tx1">
                    <a:lumMod val="75000"/>
                    <a:lumOff val="25000"/>
                  </a:schemeClr>
                </a:solidFill>
              </a:rPr>
              <a:t>*Only those who have been granted employment authorization </a:t>
            </a:r>
            <a:r>
              <a:rPr lang="en-US" sz="1600" b="1" dirty="0">
                <a:solidFill>
                  <a:schemeClr val="tx1">
                    <a:lumMod val="75000"/>
                    <a:lumOff val="25000"/>
                  </a:schemeClr>
                </a:solidFill>
              </a:rPr>
              <a:t>or</a:t>
            </a:r>
            <a:r>
              <a:rPr lang="en-US" sz="1600" dirty="0">
                <a:solidFill>
                  <a:schemeClr val="tx1">
                    <a:lumMod val="75000"/>
                    <a:lumOff val="25000"/>
                  </a:schemeClr>
                </a:solidFill>
              </a:rPr>
              <a:t> are under the age of 14 and have had an application pending for at least 180 days are eligible </a:t>
            </a:r>
          </a:p>
        </p:txBody>
      </p:sp>
    </p:spTree>
    <p:extLst>
      <p:ext uri="{BB962C8B-B14F-4D97-AF65-F5344CB8AC3E}">
        <p14:creationId xmlns:p14="http://schemas.microsoft.com/office/powerpoint/2010/main" val="1156234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F294A74B-BB65-4FD5-8183-85DD0491B6AF}" type="slidenum">
              <a:rPr kumimoji="0" lang="en-US" sz="788"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9</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89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200026"/>
            <a:ext cx="8970962"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3"/>
          <p:cNvSpPr txBox="1">
            <a:spLocks noChangeArrowheads="1"/>
          </p:cNvSpPr>
          <p:nvPr/>
        </p:nvSpPr>
        <p:spPr bwMode="auto">
          <a:xfrm>
            <a:off x="2133600" y="5505451"/>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umanst521 Lt BT"/>
              </a:defRPr>
            </a:lvl1pPr>
            <a:lvl2pPr marL="742950" indent="-285750">
              <a:defRPr sz="2400">
                <a:solidFill>
                  <a:schemeClr val="tx1"/>
                </a:solidFill>
                <a:latin typeface="Humanst521 Lt BT"/>
              </a:defRPr>
            </a:lvl2pPr>
            <a:lvl3pPr marL="1143000" indent="-228600">
              <a:defRPr sz="2400">
                <a:solidFill>
                  <a:schemeClr val="tx1"/>
                </a:solidFill>
                <a:latin typeface="Humanst521 Lt BT"/>
              </a:defRPr>
            </a:lvl3pPr>
            <a:lvl4pPr marL="1600200" indent="-228600">
              <a:defRPr sz="2400">
                <a:solidFill>
                  <a:schemeClr val="tx1"/>
                </a:solidFill>
                <a:latin typeface="Humanst521 Lt BT"/>
              </a:defRPr>
            </a:lvl4pPr>
            <a:lvl5pPr marL="2057400" indent="-228600">
              <a:defRPr sz="2400">
                <a:solidFill>
                  <a:schemeClr val="tx1"/>
                </a:solidFill>
                <a:latin typeface="Humanst521 Lt BT"/>
              </a:defRPr>
            </a:lvl5pPr>
            <a:lvl6pPr marL="2514600" indent="-228600" eaLnBrk="0" fontAlgn="base" hangingPunct="0">
              <a:spcBef>
                <a:spcPct val="0"/>
              </a:spcBef>
              <a:spcAft>
                <a:spcPct val="0"/>
              </a:spcAft>
              <a:defRPr sz="2400">
                <a:solidFill>
                  <a:schemeClr val="tx1"/>
                </a:solidFill>
                <a:latin typeface="Humanst521 Lt BT"/>
              </a:defRPr>
            </a:lvl6pPr>
            <a:lvl7pPr marL="2971800" indent="-228600" eaLnBrk="0" fontAlgn="base" hangingPunct="0">
              <a:spcBef>
                <a:spcPct val="0"/>
              </a:spcBef>
              <a:spcAft>
                <a:spcPct val="0"/>
              </a:spcAft>
              <a:defRPr sz="2400">
                <a:solidFill>
                  <a:schemeClr val="tx1"/>
                </a:solidFill>
                <a:latin typeface="Humanst521 Lt BT"/>
              </a:defRPr>
            </a:lvl7pPr>
            <a:lvl8pPr marL="3429000" indent="-228600" eaLnBrk="0" fontAlgn="base" hangingPunct="0">
              <a:spcBef>
                <a:spcPct val="0"/>
              </a:spcBef>
              <a:spcAft>
                <a:spcPct val="0"/>
              </a:spcAft>
              <a:defRPr sz="2400">
                <a:solidFill>
                  <a:schemeClr val="tx1"/>
                </a:solidFill>
                <a:latin typeface="Humanst521 Lt BT"/>
              </a:defRPr>
            </a:lvl8pPr>
            <a:lvl9pPr marL="3886200" indent="-228600" eaLnBrk="0" fontAlgn="base" hangingPunct="0">
              <a:spcBef>
                <a:spcPct val="0"/>
              </a:spcBef>
              <a:spcAft>
                <a:spcPct val="0"/>
              </a:spcAft>
              <a:defRPr sz="2400">
                <a:solidFill>
                  <a:schemeClr val="tx1"/>
                </a:solidFill>
                <a:latin typeface="Humanst521 Lt BT"/>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80"/>
                </a:solidFill>
                <a:effectLst/>
                <a:uLnTx/>
                <a:uFillTx/>
                <a:latin typeface="Humanst521 Lt BT"/>
                <a:ea typeface="+mn-ea"/>
                <a:cs typeface="+mn-cs"/>
              </a:rPr>
              <a:t>BTB project has slides that shows how QI and LP charts will change if rule takes effect. </a:t>
            </a:r>
          </a:p>
        </p:txBody>
      </p:sp>
      <p:sp>
        <p:nvSpPr>
          <p:cNvPr id="3" name="TextBox 2"/>
          <p:cNvSpPr txBox="1"/>
          <p:nvPr/>
        </p:nvSpPr>
        <p:spPr>
          <a:xfrm>
            <a:off x="9202242" y="1217258"/>
            <a:ext cx="2108362" cy="1477328"/>
          </a:xfrm>
          <a:prstGeom prst="rect">
            <a:avLst/>
          </a:prstGeom>
          <a:noFill/>
        </p:spPr>
        <p:txBody>
          <a:bodyPr wrap="square" rtlCol="0">
            <a:spAutoFit/>
          </a:bodyPr>
          <a:lstStyle/>
          <a:p>
            <a:r>
              <a:rPr lang="en-US" dirty="0" smtClean="0"/>
              <a:t>If new rule takes effect after OE ends, DACA folks will be able to use SEP to enroll.</a:t>
            </a:r>
            <a:endParaRPr lang="en-US" dirty="0"/>
          </a:p>
        </p:txBody>
      </p:sp>
    </p:spTree>
    <p:extLst>
      <p:ext uri="{BB962C8B-B14F-4D97-AF65-F5344CB8AC3E}">
        <p14:creationId xmlns:p14="http://schemas.microsoft.com/office/powerpoint/2010/main" val="851227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4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1_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HDOfficeLightV0">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9.xml><?xml version="1.0" encoding="utf-8"?>
<a:theme xmlns:a="http://schemas.openxmlformats.org/drawingml/2006/main" name="3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
  <TotalTime>46945</TotalTime>
  <Words>6849</Words>
  <Application>Microsoft Office PowerPoint</Application>
  <PresentationFormat>Widescreen</PresentationFormat>
  <Paragraphs>783</Paragraphs>
  <Slides>61</Slides>
  <Notes>36</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61</vt:i4>
      </vt:variant>
    </vt:vector>
  </HeadingPairs>
  <TitlesOfParts>
    <vt:vector size="95" baseType="lpstr">
      <vt:lpstr>Arial</vt:lpstr>
      <vt:lpstr>Bebas Neue</vt:lpstr>
      <vt:lpstr>Calibri</vt:lpstr>
      <vt:lpstr>Calibri Light</vt:lpstr>
      <vt:lpstr>Gill Sans</vt:lpstr>
      <vt:lpstr>Humanst521 Lt BT</vt:lpstr>
      <vt:lpstr>Meta Offc Pro</vt:lpstr>
      <vt:lpstr>Montserrat</vt:lpstr>
      <vt:lpstr>Montserrat Medium</vt:lpstr>
      <vt:lpstr>Noto Sans Symbols</vt:lpstr>
      <vt:lpstr>Open Sans</vt:lpstr>
      <vt:lpstr>Proxima Nova</vt:lpstr>
      <vt:lpstr>Roboto</vt:lpstr>
      <vt:lpstr>Roboto Medium</vt:lpstr>
      <vt:lpstr>Roboto Mono</vt:lpstr>
      <vt:lpstr>Roboto Mono Medium</vt:lpstr>
      <vt:lpstr>Symbol</vt:lpstr>
      <vt:lpstr>Times New Roman</vt:lpstr>
      <vt:lpstr>Trebuchet MS</vt:lpstr>
      <vt:lpstr>Wingdings</vt:lpstr>
      <vt:lpstr>Wingdings 2</vt:lpstr>
      <vt:lpstr>ヒラギノ角ゴ ProN W3</vt:lpstr>
      <vt:lpstr>HDOfficeLightV0</vt:lpstr>
      <vt:lpstr>Retrospect</vt:lpstr>
      <vt:lpstr>1_Retrospect</vt:lpstr>
      <vt:lpstr>5_Office Theme</vt:lpstr>
      <vt:lpstr>1_HDOfficeLightV0</vt:lpstr>
      <vt:lpstr>Simple Light</vt:lpstr>
      <vt:lpstr>5_Retrospect</vt:lpstr>
      <vt:lpstr>2_Retrospect</vt:lpstr>
      <vt:lpstr>3_Retrospect</vt:lpstr>
      <vt:lpstr>4_Retrospect</vt:lpstr>
      <vt:lpstr>1_Simple Light</vt:lpstr>
      <vt:lpstr>6_Retrospect</vt:lpstr>
      <vt:lpstr>Immigrant Access to Health Coverage Under the ACA, Medicaid &amp; CHIP…</vt:lpstr>
      <vt:lpstr>Agenda</vt:lpstr>
      <vt:lpstr>Immigrant Eligibility</vt:lpstr>
      <vt:lpstr>Preview: Texas Medicaid, CHIP, Marketplace and Immigrants  </vt:lpstr>
      <vt:lpstr>Special Marketplace PTC Rule</vt:lpstr>
      <vt:lpstr>Help Paying for Coverage Under the ACA, non-citizens</vt:lpstr>
      <vt:lpstr>“Lawfully Present” Immigration Categories Eligible for Marketplace Coverage – Part 1</vt:lpstr>
      <vt:lpstr>“Lawfully Present” Immigration Categories Eligible for Marketplace Coverage – Part 2</vt:lpstr>
      <vt:lpstr>PowerPoint Presentation</vt:lpstr>
      <vt:lpstr>PowerPoint Presentation</vt:lpstr>
      <vt:lpstr>Common HHSC Errors in Lawfully Present Immigrant Medicaid and CHIP applications</vt:lpstr>
      <vt:lpstr>Adult “Qualified Immigrants” who might Qualify for Medicaid – Texas rules</vt:lpstr>
      <vt:lpstr>Which group is your client in?</vt:lpstr>
      <vt:lpstr>Scenario #1</vt:lpstr>
      <vt:lpstr>PowerPoint Presentation</vt:lpstr>
      <vt:lpstr>Scenario #2</vt:lpstr>
      <vt:lpstr>PowerPoint Presentation</vt:lpstr>
      <vt:lpstr>Scenario #2</vt:lpstr>
      <vt:lpstr>PowerPoint Presentation</vt:lpstr>
      <vt:lpstr>PTC-Related Rules for Married People Who Have Nonresident Status</vt:lpstr>
      <vt:lpstr>Scenario #3</vt:lpstr>
      <vt:lpstr>PowerPoint Presentation</vt:lpstr>
      <vt:lpstr>Enhanced Federal Subsidies Continue, make coverage more affordable for qualifying immigrants </vt:lpstr>
      <vt:lpstr>Record Texas Enrollment at HealthCare.Gov  The number of Texans with health insurance through the Marketplace nearly doubled over the last 2 years  Texas has more insurers competing to sell coverage than in any other state.   </vt:lpstr>
      <vt:lpstr>Affordable Coverage in 2023</vt:lpstr>
      <vt:lpstr>Texas enrollment surges in Gold plans      (premiums of $10 or less/month for nearly half of those enrolled)</vt:lpstr>
      <vt:lpstr>Pregnant Women</vt:lpstr>
      <vt:lpstr>CHIP Perinatal (“CHIP-P”)</vt:lpstr>
      <vt:lpstr>Options for Lawfully Present Pregnant Immigrants</vt:lpstr>
      <vt:lpstr>Scenario #4</vt:lpstr>
      <vt:lpstr>PowerPoint Presentation</vt:lpstr>
      <vt:lpstr>Coverage After Birth</vt:lpstr>
      <vt:lpstr>Enrollment Barriers for Immigrants in the Marketplace</vt:lpstr>
      <vt:lpstr>Some Immigrants Won’t Try to Enroll</vt:lpstr>
      <vt:lpstr>Barriers when Verifying Information</vt:lpstr>
      <vt:lpstr>How Healthcare.gov Verifies Status</vt:lpstr>
      <vt:lpstr>Tips to avoid “data matching” issues (DMI) for lawfully present non-citizens</vt:lpstr>
      <vt:lpstr>PowerPoint Presentation</vt:lpstr>
      <vt:lpstr>Complete all “Optional” fields</vt:lpstr>
      <vt:lpstr>Always note if name on application is not exact match with Immigration document</vt:lpstr>
      <vt:lpstr>In Texas, without a data match the healthcare.gov system can get it wrong!</vt:lpstr>
      <vt:lpstr>With DMI, Eligibility Outcome Can Be Wrong, Sending applicant to HHSC for Medicaid denial</vt:lpstr>
      <vt:lpstr>PowerPoint Presentation</vt:lpstr>
      <vt:lpstr>PowerPoint Presentation</vt:lpstr>
      <vt:lpstr>PowerPoint Presentation</vt:lpstr>
      <vt:lpstr>PowerPoint Presentation</vt:lpstr>
      <vt:lpstr>PowerPoint Presentation</vt:lpstr>
      <vt:lpstr>PowerPoint Presentation</vt:lpstr>
      <vt:lpstr>Some Immigrants Enroll and Then Lose Coverage Due to Data Inconsistencies</vt:lpstr>
      <vt:lpstr>Resources</vt:lpstr>
      <vt:lpstr>What is Public Charge and who does it apply to?</vt:lpstr>
      <vt:lpstr>PowerPoint Presentation</vt:lpstr>
      <vt:lpstr>public charge policy</vt:lpstr>
      <vt:lpstr>MOST GOVERNMENT PROGRAMS DO NOT Count As a Public Charge</vt:lpstr>
      <vt:lpstr>Public Benefits Not Considered</vt:lpstr>
      <vt:lpstr>Key Points</vt:lpstr>
      <vt:lpstr>PowerPoint Presentation</vt:lpstr>
      <vt:lpstr>The truth about Public Charge</vt:lpstr>
      <vt:lpstr>Immigrant families can seek basic answers from Free or Low-Cost Immigration Legal Services groups</vt:lpstr>
      <vt:lpstr>Texas State of Enrollment 2023</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Chavez</dc:creator>
  <cp:lastModifiedBy>Anne Dunkelberg</cp:lastModifiedBy>
  <cp:revision>305</cp:revision>
  <cp:lastPrinted>2016-06-23T16:04:53Z</cp:lastPrinted>
  <dcterms:created xsi:type="dcterms:W3CDTF">2016-02-09T15:56:47Z</dcterms:created>
  <dcterms:modified xsi:type="dcterms:W3CDTF">2023-10-06T18:01:47Z</dcterms:modified>
</cp:coreProperties>
</file>